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6"/>
  </p:notesMasterIdLst>
  <p:handoutMasterIdLst>
    <p:handoutMasterId r:id="rId17"/>
  </p:handoutMasterIdLst>
  <p:sldIdLst>
    <p:sldId id="289" r:id="rId5"/>
    <p:sldId id="279" r:id="rId6"/>
    <p:sldId id="285" r:id="rId7"/>
    <p:sldId id="286" r:id="rId8"/>
    <p:sldId id="287" r:id="rId9"/>
    <p:sldId id="288" r:id="rId10"/>
    <p:sldId id="280" r:id="rId11"/>
    <p:sldId id="281" r:id="rId12"/>
    <p:sldId id="282" r:id="rId13"/>
    <p:sldId id="283" r:id="rId14"/>
    <p:sldId id="284"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44DC5"/>
    <a:srgbClr val="2DC3E7"/>
    <a:srgbClr val="B9E5FB"/>
    <a:srgbClr val="0C3455"/>
    <a:srgbClr val="2A5CAA"/>
    <a:srgbClr val="FFE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835" autoAdjust="0"/>
    <p:restoredTop sz="42613" autoAdjust="0"/>
  </p:normalViewPr>
  <p:slideViewPr>
    <p:cSldViewPr>
      <p:cViewPr varScale="1">
        <p:scale>
          <a:sx n="35" d="100"/>
          <a:sy n="35" d="100"/>
        </p:scale>
        <p:origin x="2352" y="24"/>
      </p:cViewPr>
      <p:guideLst>
        <p:guide orient="horz" pos="2160"/>
        <p:guide pos="2880"/>
      </p:guideLst>
    </p:cSldViewPr>
  </p:slideViewPr>
  <p:notesTextViewPr>
    <p:cViewPr>
      <p:scale>
        <a:sx n="1" d="1"/>
        <a:sy n="1" d="1"/>
      </p:scale>
      <p:origin x="0" y="0"/>
    </p:cViewPr>
  </p:notesTextViewPr>
  <p:notesViewPr>
    <p:cSldViewPr>
      <p:cViewPr varScale="1">
        <p:scale>
          <a:sx n="83" d="100"/>
          <a:sy n="83" d="100"/>
        </p:scale>
        <p:origin x="-199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3E1EA74-C98E-4C1D-B793-4D55F448FA7D}" type="datetimeFigureOut">
              <a:rPr lang="en-GB" smtClean="0"/>
              <a:t>05/09/2019</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0D52F0C-1E4C-4661-A9CF-165590C91075}" type="slidenum">
              <a:rPr lang="en-GB" smtClean="0"/>
              <a:t>‹#›</a:t>
            </a:fld>
            <a:endParaRPr lang="en-GB"/>
          </a:p>
        </p:txBody>
      </p:sp>
    </p:spTree>
    <p:extLst>
      <p:ext uri="{BB962C8B-B14F-4D97-AF65-F5344CB8AC3E}">
        <p14:creationId xmlns:p14="http://schemas.microsoft.com/office/powerpoint/2010/main" val="40241720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F755394-C01D-4DDF-8957-403945EAB10A}" type="datetimeFigureOut">
              <a:rPr lang="en-GB" smtClean="0"/>
              <a:t>05/09/2019</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F2B32FC-9E03-4974-810A-919A0AD65E74}" type="slidenum">
              <a:rPr lang="en-GB" smtClean="0"/>
              <a:t>‹#›</a:t>
            </a:fld>
            <a:endParaRPr lang="en-GB"/>
          </a:p>
        </p:txBody>
      </p:sp>
    </p:spTree>
    <p:extLst>
      <p:ext uri="{BB962C8B-B14F-4D97-AF65-F5344CB8AC3E}">
        <p14:creationId xmlns:p14="http://schemas.microsoft.com/office/powerpoint/2010/main" val="26097041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genesareus.org/filmlibrary/ashleysstory"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Good morning! How are you all today?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ASSUMING VISITORS TO A SCHOOL HAVE BEEN INTRODUCED: </a:t>
            </a:r>
          </a:p>
          <a:p>
            <a:r>
              <a:rPr lang="en-GB" sz="1200" kern="1200" dirty="0">
                <a:solidFill>
                  <a:schemeClr val="tx1"/>
                </a:solidFill>
                <a:effectLst/>
                <a:latin typeface="+mn-lt"/>
                <a:ea typeface="+mn-ea"/>
                <a:cs typeface="+mn-cs"/>
              </a:rPr>
              <a:t>As you heard, </a:t>
            </a:r>
            <a:r>
              <a:rPr lang="en-GB" sz="1200" b="1" kern="1200" dirty="0">
                <a:solidFill>
                  <a:schemeClr val="tx1"/>
                </a:solidFill>
                <a:effectLst/>
                <a:latin typeface="+mn-lt"/>
                <a:ea typeface="+mn-ea"/>
                <a:cs typeface="+mn-cs"/>
              </a:rPr>
              <a:t>my name is XXXXX and I am XXXXXX (</a:t>
            </a:r>
            <a:r>
              <a:rPr lang="en-GB" sz="1200" b="1" kern="1200" dirty="0" err="1">
                <a:solidFill>
                  <a:schemeClr val="tx1"/>
                </a:solidFill>
                <a:effectLst/>
                <a:latin typeface="+mn-lt"/>
                <a:ea typeface="+mn-ea"/>
                <a:cs typeface="+mn-cs"/>
              </a:rPr>
              <a:t>eg</a:t>
            </a:r>
            <a:r>
              <a:rPr lang="en-GB" sz="1200" b="1" kern="1200" dirty="0">
                <a:solidFill>
                  <a:schemeClr val="tx1"/>
                </a:solidFill>
                <a:effectLst/>
                <a:latin typeface="+mn-lt"/>
                <a:ea typeface="+mn-ea"/>
                <a:cs typeface="+mn-cs"/>
              </a:rPr>
              <a:t>. the parent of a child with a rare medical condition / a doctor / etc.)</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1</a:t>
            </a:fld>
            <a:endParaRPr lang="en-GB"/>
          </a:p>
        </p:txBody>
      </p:sp>
    </p:spTree>
    <p:extLst>
      <p:ext uri="{BB962C8B-B14F-4D97-AF65-F5344CB8AC3E}">
        <p14:creationId xmlns:p14="http://schemas.microsoft.com/office/powerpoint/2010/main" val="42797470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Each of our £1 donations will</a:t>
            </a:r>
            <a:r>
              <a:rPr lang="en-GB" baseline="0" dirty="0"/>
              <a:t> help to buy practical day-to-day support as well as special equipment for children with different problems in their bodies, like a wheelchair or frame to help them walk better or it might allow children who are not normally able to play with others the chance to go on holiday and have fun and make friends.</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a:p>
          <a:p>
            <a:r>
              <a:rPr lang="en-GB" baseline="0" dirty="0"/>
              <a:t>In recent years, for example, the money we raised went towards:</a:t>
            </a:r>
          </a:p>
          <a:p>
            <a:pPr marL="171450" indent="-171450">
              <a:buFont typeface="Arial" pitchFamily="34" charset="0"/>
              <a:buChar char="•"/>
            </a:pPr>
            <a:r>
              <a:rPr lang="en-GB" sz="1200" b="0" i="0" kern="1200" dirty="0">
                <a:solidFill>
                  <a:schemeClr val="tx1"/>
                </a:solidFill>
                <a:effectLst/>
                <a:latin typeface="+mn-lt"/>
                <a:ea typeface="+mn-ea"/>
                <a:cs typeface="+mn-cs"/>
              </a:rPr>
              <a:t>A piece of equipment,</a:t>
            </a:r>
            <a:r>
              <a:rPr lang="en-GB" sz="1200" b="0" i="0" kern="1200" baseline="0" dirty="0">
                <a:solidFill>
                  <a:schemeClr val="tx1"/>
                </a:solidFill>
                <a:effectLst/>
                <a:latin typeface="+mn-lt"/>
                <a:ea typeface="+mn-ea"/>
                <a:cs typeface="+mn-cs"/>
              </a:rPr>
              <a:t> called a </a:t>
            </a:r>
            <a:r>
              <a:rPr lang="en-GB" sz="1200" b="0" i="0" kern="1200" baseline="0" dirty="0" err="1">
                <a:solidFill>
                  <a:schemeClr val="tx1"/>
                </a:solidFill>
                <a:effectLst/>
                <a:latin typeface="+mn-lt"/>
                <a:ea typeface="+mn-ea"/>
                <a:cs typeface="+mn-cs"/>
              </a:rPr>
              <a:t>Tobii</a:t>
            </a:r>
            <a:r>
              <a:rPr lang="en-GB" sz="1200" b="0" i="0" kern="1200" baseline="0" dirty="0">
                <a:solidFill>
                  <a:schemeClr val="tx1"/>
                </a:solidFill>
                <a:effectLst/>
                <a:latin typeface="+mn-lt"/>
                <a:ea typeface="+mn-ea"/>
                <a:cs typeface="+mn-cs"/>
              </a:rPr>
              <a:t> Eye Gaze, to help three little girls with </a:t>
            </a:r>
            <a:r>
              <a:rPr lang="en-GB" sz="1200" b="0" i="0" kern="1200" baseline="0" dirty="0" err="1">
                <a:solidFill>
                  <a:schemeClr val="tx1"/>
                </a:solidFill>
                <a:effectLst/>
                <a:latin typeface="+mn-lt"/>
                <a:ea typeface="+mn-ea"/>
                <a:cs typeface="+mn-cs"/>
              </a:rPr>
              <a:t>Rett</a:t>
            </a:r>
            <a:r>
              <a:rPr lang="en-GB" sz="1200" b="0" i="0" kern="1200" baseline="0" dirty="0">
                <a:solidFill>
                  <a:schemeClr val="tx1"/>
                </a:solidFill>
                <a:effectLst/>
                <a:latin typeface="+mn-lt"/>
                <a:ea typeface="+mn-ea"/>
                <a:cs typeface="+mn-cs"/>
              </a:rPr>
              <a:t> syndrome (a regressive condition meaning they can’t move, speak or eat for themselves) to communicate with those around them</a:t>
            </a:r>
            <a:endParaRPr lang="en-GB" sz="1200" b="0" i="0" kern="1200" dirty="0">
              <a:solidFill>
                <a:schemeClr val="tx1"/>
              </a:solidFill>
              <a:effectLst/>
              <a:latin typeface="+mn-lt"/>
              <a:ea typeface="+mn-ea"/>
              <a:cs typeface="+mn-cs"/>
            </a:endParaRPr>
          </a:p>
          <a:p>
            <a:pPr marL="171450" indent="-171450">
              <a:buFont typeface="Arial" pitchFamily="34" charset="0"/>
              <a:buChar char="•"/>
            </a:pPr>
            <a:r>
              <a:rPr lang="en-GB" sz="1200" b="0" i="0" kern="1200" dirty="0">
                <a:solidFill>
                  <a:schemeClr val="tx1"/>
                </a:solidFill>
                <a:effectLst/>
                <a:latin typeface="+mn-lt"/>
                <a:ea typeface="+mn-ea"/>
                <a:cs typeface="+mn-cs"/>
              </a:rPr>
              <a:t>A weekend away for families affected by EB, allowing children and parents to meet each other and hear from medical professionals, in a safe environment with</a:t>
            </a:r>
            <a:r>
              <a:rPr lang="en-GB" sz="1200" b="0" i="0" kern="1200" baseline="0" dirty="0">
                <a:solidFill>
                  <a:schemeClr val="tx1"/>
                </a:solidFill>
                <a:effectLst/>
                <a:latin typeface="+mn-lt"/>
                <a:ea typeface="+mn-ea"/>
                <a:cs typeface="+mn-cs"/>
              </a:rPr>
              <a:t> </a:t>
            </a:r>
            <a:r>
              <a:rPr lang="en-GB" sz="1200" b="0" i="0" kern="1200" dirty="0">
                <a:solidFill>
                  <a:schemeClr val="tx1"/>
                </a:solidFill>
                <a:effectLst/>
                <a:latin typeface="+mn-lt"/>
                <a:ea typeface="+mn-ea"/>
                <a:cs typeface="+mn-cs"/>
              </a:rPr>
              <a:t>specialist EB nursing staff on hand. </a:t>
            </a:r>
          </a:p>
          <a:p>
            <a:pPr marL="171450" indent="-171450">
              <a:buFont typeface="Arial" pitchFamily="34" charset="0"/>
              <a:buChar char="•"/>
            </a:pPr>
            <a:r>
              <a:rPr lang="en-GB" sz="1200" b="0" i="0" kern="1200" dirty="0">
                <a:solidFill>
                  <a:schemeClr val="tx1"/>
                </a:solidFill>
                <a:effectLst/>
                <a:latin typeface="+mn-lt"/>
                <a:ea typeface="+mn-ea"/>
                <a:cs typeface="+mn-cs"/>
              </a:rPr>
              <a:t>A member of staff to provide direct support and advice to children and families affected by a rare genetic condition called </a:t>
            </a:r>
            <a:r>
              <a:rPr lang="en-GB" sz="1200" b="0" i="0" kern="1200" dirty="0" err="1">
                <a:solidFill>
                  <a:schemeClr val="tx1"/>
                </a:solidFill>
                <a:effectLst/>
                <a:latin typeface="+mn-lt"/>
                <a:ea typeface="+mn-ea"/>
                <a:cs typeface="+mn-cs"/>
              </a:rPr>
              <a:t>Bardet-Biedl</a:t>
            </a:r>
            <a:r>
              <a:rPr lang="en-GB" sz="1200" b="0" i="0" kern="1200" baseline="0" dirty="0">
                <a:solidFill>
                  <a:schemeClr val="tx1"/>
                </a:solidFill>
                <a:effectLst/>
                <a:latin typeface="+mn-lt"/>
                <a:ea typeface="+mn-ea"/>
                <a:cs typeface="+mn-cs"/>
              </a:rPr>
              <a:t> syndrome (a</a:t>
            </a:r>
            <a:r>
              <a:rPr lang="en-GB" sz="1200" b="0" i="0" kern="1200" dirty="0">
                <a:solidFill>
                  <a:schemeClr val="tx1"/>
                </a:solidFill>
                <a:effectLst/>
                <a:latin typeface="+mn-lt"/>
                <a:ea typeface="+mn-ea"/>
                <a:cs typeface="+mn-cs"/>
              </a:rPr>
              <a:t>ffected children suffer from vision loss leading to blindness; become obese; have kidney abnormalities, which can be life-threatening; experience developmental delay; and have difficulties with learning, speech and language, and balance and coordination).</a:t>
            </a:r>
            <a:endParaRPr lang="en-GB" b="0" dirty="0"/>
          </a:p>
          <a:p>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6D9D4F43-9D67-4C02-84C0-1F999BC40C1E}" type="slidenum">
              <a:rPr lang="en-GB" smtClean="0"/>
              <a:t>10</a:t>
            </a:fld>
            <a:endParaRPr lang="en-GB"/>
          </a:p>
        </p:txBody>
      </p:sp>
    </p:spTree>
    <p:extLst>
      <p:ext uri="{BB962C8B-B14F-4D97-AF65-F5344CB8AC3E}">
        <p14:creationId xmlns:p14="http://schemas.microsoft.com/office/powerpoint/2010/main" val="27580740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Thank you very much for inviting me to come here today and I hope you all have a wonderful Jeans for Genes Day! </a:t>
            </a:r>
            <a:endParaRPr lang="en-GB" dirty="0">
              <a:solidFill>
                <a:srgbClr val="C00000"/>
              </a:solidFill>
            </a:endParaRPr>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11</a:t>
            </a:fld>
            <a:endParaRPr lang="en-GB"/>
          </a:p>
        </p:txBody>
      </p:sp>
    </p:spTree>
    <p:extLst>
      <p:ext uri="{BB962C8B-B14F-4D97-AF65-F5344CB8AC3E}">
        <p14:creationId xmlns:p14="http://schemas.microsoft.com/office/powerpoint/2010/main" val="16450826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talk about the children you are helping on Friday by</a:t>
            </a:r>
            <a:r>
              <a:rPr lang="en-GB" baseline="0" dirty="0"/>
              <a:t> wearing your jeans and paying £1, </a:t>
            </a:r>
            <a:r>
              <a:rPr lang="en-GB" dirty="0"/>
              <a:t>I have two words written on this slide. </a:t>
            </a:r>
          </a:p>
          <a:p>
            <a:endParaRPr lang="en-GB" dirty="0"/>
          </a:p>
          <a:p>
            <a:r>
              <a:rPr lang="en-GB" dirty="0"/>
              <a:t>Can anyone tell me what the top word is in blue? That’s right. JEANS. Where would I find these jeans? Correct, J-JEANS describes the trousers you wear on your legs </a:t>
            </a:r>
            <a:r>
              <a:rPr lang="en-GB" sz="1200" dirty="0"/>
              <a:t>– they keep our legs warm</a:t>
            </a:r>
            <a:r>
              <a:rPr lang="en-GB" dirty="0"/>
              <a:t>.</a:t>
            </a:r>
          </a:p>
          <a:p>
            <a:endParaRPr lang="en-GB" dirty="0"/>
          </a:p>
          <a:p>
            <a:r>
              <a:rPr lang="en-GB" dirty="0"/>
              <a:t>What about the bottom word in red?  That’s right, G-GENES. Where would I find these genes? (If prompting required – in the fridge? In a shop?)  Correct, I would find these genes in my body and it is these genes, the ones in our bodies that I want to talk about to you today. </a:t>
            </a:r>
          </a:p>
          <a:p>
            <a:endParaRPr lang="en-GB" dirty="0"/>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2</a:t>
            </a:fld>
            <a:endParaRPr lang="en-GB"/>
          </a:p>
        </p:txBody>
      </p:sp>
    </p:spTree>
    <p:extLst>
      <p:ext uri="{BB962C8B-B14F-4D97-AF65-F5344CB8AC3E}">
        <p14:creationId xmlns:p14="http://schemas.microsoft.com/office/powerpoint/2010/main" val="7832926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a:p>
            <a:r>
              <a:rPr lang="en-GB" baseline="0" dirty="0"/>
              <a:t>Do you know what the picture above shows? What can be made by putting it all together?</a:t>
            </a:r>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3</a:t>
            </a:fld>
            <a:endParaRPr lang="en-GB"/>
          </a:p>
        </p:txBody>
      </p:sp>
    </p:spTree>
    <p:extLst>
      <p:ext uri="{BB962C8B-B14F-4D97-AF65-F5344CB8AC3E}">
        <p14:creationId xmlns:p14="http://schemas.microsoft.com/office/powerpoint/2010/main" val="3282780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Of course, the image before showed all</a:t>
            </a:r>
            <a:r>
              <a:rPr lang="en-GB" baseline="0" dirty="0"/>
              <a:t> the ingredients needed to make CAKES!</a:t>
            </a:r>
          </a:p>
          <a:p>
            <a:endParaRPr lang="en-GB"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a:t>Who can tell me what kind of ingredients</a:t>
            </a:r>
            <a:r>
              <a:rPr lang="en-GB" sz="1200" baseline="0" dirty="0"/>
              <a:t> </a:t>
            </a:r>
            <a:r>
              <a:rPr lang="en-GB" sz="1200" dirty="0"/>
              <a:t>you need to put together to make a cake? ANSWERS FROM CHILDREN. That’s right. You need flour</a:t>
            </a:r>
            <a:r>
              <a:rPr lang="en-GB" sz="1200" baseline="0" dirty="0"/>
              <a:t> </a:t>
            </a:r>
            <a:r>
              <a:rPr lang="en-GB" sz="1200" dirty="0"/>
              <a:t>and eggs and some sugar and of course icing for the top and you need to put them altogether in the right order to make a cake that you can eat.</a:t>
            </a:r>
          </a:p>
        </p:txBody>
      </p:sp>
      <p:sp>
        <p:nvSpPr>
          <p:cNvPr id="4" name="Slide Number Placeholder 3"/>
          <p:cNvSpPr>
            <a:spLocks noGrp="1"/>
          </p:cNvSpPr>
          <p:nvPr>
            <p:ph type="sldNum" sz="quarter" idx="10"/>
          </p:nvPr>
        </p:nvSpPr>
        <p:spPr/>
        <p:txBody>
          <a:bodyPr/>
          <a:lstStyle/>
          <a:p>
            <a:fld id="{BF2B32FC-9E03-4974-810A-919A0AD65E74}" type="slidenum">
              <a:rPr lang="en-GB" smtClean="0"/>
              <a:t>4</a:t>
            </a:fld>
            <a:endParaRPr lang="en-GB"/>
          </a:p>
        </p:txBody>
      </p:sp>
    </p:spTree>
    <p:extLst>
      <p:ext uri="{BB962C8B-B14F-4D97-AF65-F5344CB8AC3E}">
        <p14:creationId xmlns:p14="http://schemas.microsoft.com/office/powerpoint/2010/main" val="37814178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recipe book</a:t>
            </a:r>
            <a:r>
              <a:rPr lang="en-GB" baseline="0" dirty="0"/>
              <a:t> can help explain how to make the cake and in which order to put the ingredients together. </a:t>
            </a:r>
          </a:p>
          <a:p>
            <a:endParaRPr lang="en-GB" baseline="0" dirty="0"/>
          </a:p>
          <a:p>
            <a:r>
              <a:rPr lang="en-GB" baseline="0" dirty="0"/>
              <a:t>Your genes work a bit like this recipe book. Before you were born, your genes helped decide things like where your arms and legs should go, whether you are going to have blue eyes or brown eyes and how your body works.</a:t>
            </a:r>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5</a:t>
            </a:fld>
            <a:endParaRPr lang="en-GB"/>
          </a:p>
        </p:txBody>
      </p:sp>
    </p:spTree>
    <p:extLst>
      <p:ext uri="{BB962C8B-B14F-4D97-AF65-F5344CB8AC3E}">
        <p14:creationId xmlns:p14="http://schemas.microsoft.com/office/powerpoint/2010/main" val="3666373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Uh oh. It looks like something has gone a bit wrong with our cake on the left! Can anyone tell me what has happened? The baker has forgotten that the cake needs a special ingredient</a:t>
            </a:r>
            <a:r>
              <a:rPr lang="en-GB" baseline="0" dirty="0"/>
              <a:t> (baking powder) to make it big and fluffy like the one on the right! </a:t>
            </a:r>
            <a:r>
              <a:rPr lang="en-GB" dirty="0"/>
              <a:t>Do you think this cake will be very nice to eat? No!</a:t>
            </a:r>
          </a:p>
          <a:p>
            <a:endParaRPr lang="en-GB" dirty="0"/>
          </a:p>
          <a:p>
            <a:r>
              <a:rPr lang="en-GB" dirty="0"/>
              <a:t>If something goes wrong when you are baking a cake, or the</a:t>
            </a:r>
            <a:r>
              <a:rPr lang="en-GB" baseline="0" dirty="0"/>
              <a:t> recipe isn’t correct then you can end up with a cake that looks different or doesn’t taste as it should.</a:t>
            </a:r>
          </a:p>
          <a:p>
            <a:endParaRPr lang="en-GB" baseline="0" dirty="0"/>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6</a:t>
            </a:fld>
            <a:endParaRPr lang="en-GB"/>
          </a:p>
        </p:txBody>
      </p:sp>
    </p:spTree>
    <p:extLst>
      <p:ext uri="{BB962C8B-B14F-4D97-AF65-F5344CB8AC3E}">
        <p14:creationId xmlns:p14="http://schemas.microsoft.com/office/powerpoint/2010/main" val="11057626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Sometimes</a:t>
            </a:r>
            <a:r>
              <a:rPr lang="en-GB" baseline="0" dirty="0"/>
              <a:t>, in our bodies, when parts of the instructions are missing, </a:t>
            </a:r>
            <a:r>
              <a:rPr lang="en-GB" dirty="0"/>
              <a:t>these genes that make up our body can go wrong too. If it’s only a little mistake, like forgetting to put chocolate chips in, then it might just mean someone’s body works in a different way to yours or that they look a little different from you. But if something very important is missing, like baking powder, then this can cause a more serious problem with the way someone’s body works for example they might not be able to walk or see.</a:t>
            </a:r>
          </a:p>
          <a:p>
            <a:endParaRPr lang="en-GB" dirty="0"/>
          </a:p>
          <a:p>
            <a:r>
              <a:rPr lang="en-GB" dirty="0"/>
              <a:t>The smiling children</a:t>
            </a:r>
            <a:r>
              <a:rPr lang="en-GB" baseline="0" dirty="0"/>
              <a:t> on the screen all have different genetic disorders, where the instructions from their genes weren’t quite right, resulting in their bodies not working in the same way as yours does.</a:t>
            </a:r>
          </a:p>
          <a:p>
            <a:endParaRPr lang="en-GB" baseline="0" dirty="0"/>
          </a:p>
          <a:p>
            <a:r>
              <a:rPr lang="en-GB" baseline="0" dirty="0"/>
              <a:t>By wearing our jeans on Friday and bringing in £1, we are raising money for children with genetic disorders.</a:t>
            </a:r>
            <a:endParaRPr lang="en-GB" dirty="0"/>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7</a:t>
            </a:fld>
            <a:endParaRPr lang="en-GB"/>
          </a:p>
        </p:txBody>
      </p:sp>
    </p:spTree>
    <p:extLst>
      <p:ext uri="{BB962C8B-B14F-4D97-AF65-F5344CB8AC3E}">
        <p14:creationId xmlns:p14="http://schemas.microsoft.com/office/powerpoint/2010/main" val="15205254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eaLnBrk="1" hangingPunct="1"/>
            <a:endParaRPr lang="en-US" dirty="0"/>
          </a:p>
          <a:p>
            <a:pPr indent="-228600" eaLnBrk="1" hangingPunct="1"/>
            <a:r>
              <a:rPr lang="en-GB" dirty="0"/>
              <a:t>WE SUGGEST USING THIS PART OF THE ASSEMBLY TO SHOW THE TIANA AND STAR FILM AT</a:t>
            </a:r>
          </a:p>
          <a:p>
            <a:pPr indent="-228600" eaLnBrk="1" hangingPunct="1"/>
            <a:endParaRPr lang="en-GB" dirty="0"/>
          </a:p>
          <a:p>
            <a:pPr indent="-228600" eaLnBrk="1" hangingPunct="1"/>
            <a:r>
              <a:rPr lang="en-GB" dirty="0"/>
              <a:t>https://www.youtube.com/watch?v=6b7cWvMlw8Y</a:t>
            </a:r>
          </a:p>
          <a:p>
            <a:pPr indent="-228600" eaLnBrk="1" hangingPunct="1"/>
            <a:endParaRPr lang="en-GB" dirty="0"/>
          </a:p>
          <a:p>
            <a:pPr indent="-228600" eaLnBrk="1" hangingPunct="1"/>
            <a:endParaRPr lang="en-GB" dirty="0"/>
          </a:p>
          <a:p>
            <a:pPr indent="-228600" eaLnBrk="1" hangingPunct="1"/>
            <a:r>
              <a:rPr lang="en-GB" b="0" dirty="0"/>
              <a:t>OTHER</a:t>
            </a:r>
            <a:r>
              <a:rPr lang="en-GB" b="0" baseline="0" dirty="0"/>
              <a:t> SUITABLE FILMS FROM OUR RANGE ARE</a:t>
            </a:r>
            <a:endParaRPr lang="en-GB" b="0" dirty="0"/>
          </a:p>
          <a:p>
            <a:pPr marL="0" marR="0" indent="-228600" algn="l" defTabSz="914400" rtl="0" eaLnBrk="1" fontAlgn="auto" latinLnBrk="0" hangingPunct="1">
              <a:lnSpc>
                <a:spcPct val="100000"/>
              </a:lnSpc>
              <a:spcBef>
                <a:spcPts val="0"/>
              </a:spcBef>
              <a:spcAft>
                <a:spcPts val="0"/>
              </a:spcAft>
              <a:buClrTx/>
              <a:buSzTx/>
              <a:buFontTx/>
              <a:buNone/>
              <a:tabLst/>
              <a:defRPr/>
            </a:pPr>
            <a:endParaRPr lang="en-GB" dirty="0">
              <a:hlinkClick r:id="rId3"/>
            </a:endParaRPr>
          </a:p>
          <a:p>
            <a:pPr indent="-228600" eaLnBrk="1" hangingPunct="1"/>
            <a:r>
              <a:rPr lang="en-GB" b="0" dirty="0" err="1"/>
              <a:t>Carys</a:t>
            </a:r>
            <a:r>
              <a:rPr lang="en-GB" b="0" baseline="0" dirty="0"/>
              <a:t> and George’s story https://www.youtube.com/watch?v=d8B-rdUrO9U&amp;t=254s</a:t>
            </a:r>
          </a:p>
          <a:p>
            <a:pPr indent="-228600" eaLnBrk="1" hangingPunct="1"/>
            <a:r>
              <a:rPr lang="en-GB" b="0" baseline="0" dirty="0"/>
              <a:t>Ashley’s story  https://www.youtube.com/watch?v=tYYMRd39wcE&amp;t=183s</a:t>
            </a:r>
          </a:p>
          <a:p>
            <a:pPr indent="-228600" eaLnBrk="1" hangingPunct="1"/>
            <a:endParaRPr lang="en-GB" b="0" dirty="0"/>
          </a:p>
          <a:p>
            <a:pPr indent="-228600" eaLnBrk="1" hangingPunct="1"/>
            <a:endParaRPr lang="en-GB" b="0" dirty="0"/>
          </a:p>
          <a:p>
            <a:pPr indent="-228600" eaLnBrk="1" hangingPunct="1"/>
            <a:endParaRPr lang="en-GB" b="1" dirty="0"/>
          </a:p>
          <a:p>
            <a:pPr marL="0" marR="0" indent="-228600" algn="l" defTabSz="914400" rtl="0" eaLnBrk="1" fontAlgn="auto" latinLnBrk="0" hangingPunct="1">
              <a:lnSpc>
                <a:spcPct val="100000"/>
              </a:lnSpc>
              <a:spcBef>
                <a:spcPts val="0"/>
              </a:spcBef>
              <a:spcAft>
                <a:spcPts val="0"/>
              </a:spcAft>
              <a:buClrTx/>
              <a:buSzTx/>
              <a:buFontTx/>
              <a:buNone/>
              <a:tabLst/>
              <a:defRPr/>
            </a:pPr>
            <a:r>
              <a:rPr lang="en-GB" b="1" dirty="0"/>
              <a:t>ALL OUR</a:t>
            </a:r>
            <a:r>
              <a:rPr lang="en-GB" b="1" baseline="0" dirty="0"/>
              <a:t> FILMS CAN BE FOUND ONLINE: </a:t>
            </a:r>
            <a:r>
              <a:rPr lang="en-GB" dirty="0"/>
              <a:t>https://www.jeansforgenesday.org/our-work/who-we-help</a:t>
            </a:r>
          </a:p>
          <a:p>
            <a:pPr indent="-228600" eaLnBrk="1" hangingPunct="1"/>
            <a:endParaRPr lang="en-GB" b="1" dirty="0"/>
          </a:p>
          <a:p>
            <a:pPr indent="-228600" eaLnBrk="1" hangingPunct="1"/>
            <a:endParaRPr lang="en-GB" b="1" dirty="0"/>
          </a:p>
          <a:p>
            <a:pPr indent="-228600" eaLnBrk="1" hangingPunct="1"/>
            <a:r>
              <a:rPr lang="en-GB" b="1" dirty="0"/>
              <a:t>OR</a:t>
            </a:r>
            <a:endParaRPr lang="en-US" b="1" dirty="0"/>
          </a:p>
          <a:p>
            <a:pPr indent="-228600" eaLnBrk="1" hangingPunct="1"/>
            <a:endParaRPr lang="en-US" dirty="0"/>
          </a:p>
          <a:p>
            <a:pPr indent="-228600" eaLnBrk="1" hangingPunct="1"/>
            <a:r>
              <a:rPr lang="en-US" dirty="0"/>
              <a:t>This could be an opportunity to tell the story of your child or a child you know. If you would like to tell a personal story then it should be straightforward for you to change the name at the top of the slide and replace the photo / video with one of your own.</a:t>
            </a:r>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8</a:t>
            </a:fld>
            <a:endParaRPr lang="en-GB"/>
          </a:p>
        </p:txBody>
      </p:sp>
    </p:spTree>
    <p:extLst>
      <p:ext uri="{BB962C8B-B14F-4D97-AF65-F5344CB8AC3E}">
        <p14:creationId xmlns:p14="http://schemas.microsoft.com/office/powerpoint/2010/main" val="38958701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Coming into school on Jeans for Genes day </a:t>
            </a:r>
            <a:r>
              <a:rPr lang="en-GB" baseline="0" dirty="0"/>
              <a:t>in our favourite pair of jeans and paying £1 means we’ll be raising money to help children like Tiana and Star to get the help they need to cope with their genetic condition.</a:t>
            </a:r>
          </a:p>
          <a:p>
            <a:endParaRPr lang="en-GB"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a:t>As well as wearing our jeans, we’ll also be … </a:t>
            </a:r>
          </a:p>
          <a:p>
            <a:pPr marL="0" marR="0" indent="0" algn="l" defTabSz="914400" rtl="0" eaLnBrk="1" fontAlgn="auto" latinLnBrk="0" hangingPunct="1">
              <a:lnSpc>
                <a:spcPct val="100000"/>
              </a:lnSpc>
              <a:spcBef>
                <a:spcPts val="0"/>
              </a:spcBef>
              <a:spcAft>
                <a:spcPts val="0"/>
              </a:spcAft>
              <a:buClrTx/>
              <a:buSzTx/>
              <a:buFontTx/>
              <a:buNone/>
              <a:tabLst/>
              <a:defRPr/>
            </a:pPr>
            <a:endParaRPr lang="en-GB" i="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i="1" baseline="0" dirty="0"/>
              <a:t>*</a:t>
            </a:r>
            <a:r>
              <a:rPr lang="en-GB" i="0" cap="all" baseline="0" dirty="0"/>
              <a:t>please insert the other activities you have planned to celebrate the Day such as: holding a cake sale, hosting A ‘CUSTOMISE YOUR DENIM’ AFTERNOON, putting on a sponsored denim talent show </a:t>
            </a:r>
            <a:r>
              <a:rPr lang="en-GB" i="1" baseline="0" dirty="0">
                <a:solidFill>
                  <a:schemeClr val="tx1"/>
                </a:solidFill>
              </a:rPr>
              <a:t>For more ideas, please visit</a:t>
            </a:r>
          </a:p>
          <a:p>
            <a:pPr marL="0" marR="0" indent="0" algn="l" defTabSz="914400" rtl="0" eaLnBrk="1" fontAlgn="auto" latinLnBrk="0" hangingPunct="1">
              <a:lnSpc>
                <a:spcPct val="100000"/>
              </a:lnSpc>
              <a:spcBef>
                <a:spcPts val="0"/>
              </a:spcBef>
              <a:spcAft>
                <a:spcPts val="0"/>
              </a:spcAft>
              <a:buClrTx/>
              <a:buSzTx/>
              <a:buFontTx/>
              <a:buNone/>
              <a:tabLst/>
              <a:defRPr/>
            </a:pPr>
            <a:endParaRPr lang="en-GB" i="1" baseline="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i="1" baseline="0" dirty="0">
                <a:solidFill>
                  <a:schemeClr val="tx1"/>
                </a:solidFill>
              </a:rPr>
              <a:t>https://www.jeansforgenesday.org/schools/primary-fundraising-ideas</a:t>
            </a:r>
          </a:p>
        </p:txBody>
      </p:sp>
      <p:sp>
        <p:nvSpPr>
          <p:cNvPr id="4" name="Slide Number Placeholder 3"/>
          <p:cNvSpPr>
            <a:spLocks noGrp="1"/>
          </p:cNvSpPr>
          <p:nvPr>
            <p:ph type="sldNum" sz="quarter" idx="10"/>
          </p:nvPr>
        </p:nvSpPr>
        <p:spPr/>
        <p:txBody>
          <a:bodyPr/>
          <a:lstStyle/>
          <a:p>
            <a:fld id="{BF2B32FC-9E03-4974-810A-919A0AD65E74}" type="slidenum">
              <a:rPr lang="en-GB" smtClean="0"/>
              <a:t>9</a:t>
            </a:fld>
            <a:endParaRPr lang="en-GB"/>
          </a:p>
        </p:txBody>
      </p:sp>
    </p:spTree>
    <p:extLst>
      <p:ext uri="{BB962C8B-B14F-4D97-AF65-F5344CB8AC3E}">
        <p14:creationId xmlns:p14="http://schemas.microsoft.com/office/powerpoint/2010/main" val="14608157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B30017D2-DFD6-456C-9E55-1D4BD053F6C1}" type="datetimeFigureOut">
              <a:rPr lang="en-GB" smtClean="0"/>
              <a:t>05/09/2019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EBEDBAA-AC7A-4F66-B558-68D7AD7C01EC}" type="slidenum">
              <a:rPr lang="en-GB" smtClean="0"/>
              <a:t>‹#›</a:t>
            </a:fld>
            <a:endParaRPr lang="en-GB"/>
          </a:p>
        </p:txBody>
      </p:sp>
      <p:sp>
        <p:nvSpPr>
          <p:cNvPr id="9" name="Title 1"/>
          <p:cNvSpPr>
            <a:spLocks noGrp="1"/>
          </p:cNvSpPr>
          <p:nvPr>
            <p:ph type="title"/>
          </p:nvPr>
        </p:nvSpPr>
        <p:spPr>
          <a:xfrm>
            <a:off x="1691680" y="186911"/>
            <a:ext cx="7056784" cy="1143000"/>
          </a:xfrm>
        </p:spPr>
        <p:txBody>
          <a:bodyPr>
            <a:normAutofit/>
          </a:bodyPr>
          <a:lstStyle>
            <a:lvl1pPr>
              <a:defRPr lang="en-US" sz="3200" b="1" kern="1200" spc="300" dirty="0" smtClean="0">
                <a:solidFill>
                  <a:schemeClr val="tx1"/>
                </a:solidFill>
                <a:latin typeface="Avenir LT Std 55 Roman" pitchFamily="34" charset="0"/>
                <a:ea typeface="+mn-ea"/>
                <a:cs typeface="+mn-cs"/>
              </a:defRPr>
            </a:lvl1pPr>
          </a:lstStyle>
          <a:p>
            <a:r>
              <a:rPr lang="en-US" dirty="0"/>
              <a:t>Click to edit Master title style</a:t>
            </a:r>
            <a:endParaRPr lang="en-GB" dirty="0"/>
          </a:p>
        </p:txBody>
      </p:sp>
    </p:spTree>
    <p:extLst>
      <p:ext uri="{BB962C8B-B14F-4D97-AF65-F5344CB8AC3E}">
        <p14:creationId xmlns:p14="http://schemas.microsoft.com/office/powerpoint/2010/main" val="42359687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lang="en-US" sz="3200" b="1" kern="1200" spc="300" dirty="0" smtClean="0">
                <a:solidFill>
                  <a:schemeClr val="tx1"/>
                </a:solidFill>
                <a:latin typeface="Avenir LT Std 55 Roman" pitchFamily="34" charset="0"/>
                <a:ea typeface="+mn-ea"/>
                <a:cs typeface="+mn-cs"/>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30017D2-DFD6-456C-9E55-1D4BD053F6C1}" type="datetimeFigureOut">
              <a:rPr lang="en-GB" smtClean="0"/>
              <a:t>05/09/2019</a:t>
            </a:fld>
            <a:endParaRPr lang="en-GB" dirty="0"/>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EBEDBAA-AC7A-4F66-B558-68D7AD7C01EC}" type="slidenum">
              <a:rPr lang="en-GB" smtClean="0"/>
              <a:t>‹#›</a:t>
            </a:fld>
            <a:endParaRPr lang="en-GB"/>
          </a:p>
        </p:txBody>
      </p:sp>
    </p:spTree>
    <p:extLst>
      <p:ext uri="{BB962C8B-B14F-4D97-AF65-F5344CB8AC3E}">
        <p14:creationId xmlns:p14="http://schemas.microsoft.com/office/powerpoint/2010/main" val="21411824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Master title style</a:t>
            </a:r>
            <a:endParaRPr lang="en-GB"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0017D2-DFD6-456C-9E55-1D4BD053F6C1}" type="datetimeFigureOut">
              <a:rPr lang="en-GB" smtClean="0"/>
              <a:t>05/09/2019</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BEDBAA-AC7A-4F66-B558-68D7AD7C01EC}" type="slidenum">
              <a:rPr lang="en-GB" smtClean="0"/>
              <a:t>‹#›</a:t>
            </a:fld>
            <a:endParaRPr lang="en-GB"/>
          </a:p>
        </p:txBody>
      </p:sp>
    </p:spTree>
    <p:extLst>
      <p:ext uri="{BB962C8B-B14F-4D97-AF65-F5344CB8AC3E}">
        <p14:creationId xmlns:p14="http://schemas.microsoft.com/office/powerpoint/2010/main" val="3969992847"/>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lang="en-US" sz="4400" b="1" kern="1200" spc="300" smtClean="0">
          <a:solidFill>
            <a:schemeClr val="tx1"/>
          </a:solidFill>
          <a:latin typeface="Avenir LT Std 55 Roman" pitchFamily="34" charset="0"/>
          <a:ea typeface="+mn-ea"/>
          <a:cs typeface="+mn-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2.jpg"/><Relationship Id="rId7"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G"/><Relationship Id="rId9"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755576" y="2385373"/>
            <a:ext cx="7632848" cy="3046988"/>
          </a:xfrm>
          <a:prstGeom prst="rect">
            <a:avLst/>
          </a:prstGeom>
          <a:noFill/>
        </p:spPr>
        <p:txBody>
          <a:bodyPr wrap="square" rtlCol="0">
            <a:spAutoFit/>
          </a:bodyPr>
          <a:lstStyle/>
          <a:p>
            <a:pPr algn="ctr"/>
            <a:r>
              <a:rPr lang="en-GB" sz="9600" b="1" dirty="0">
                <a:solidFill>
                  <a:srgbClr val="344DC5"/>
                </a:solidFill>
                <a:latin typeface="MagICAL BRUSH" pitchFamily="50" charset="0"/>
              </a:rPr>
              <a:t>WHAT GENES MEAN</a:t>
            </a:r>
          </a:p>
        </p:txBody>
      </p:sp>
      <p:pic>
        <p:nvPicPr>
          <p:cNvPr id="1026" name="Picture 2" descr="K:\@Image Library\JEANS FOR GENES\LOGOS\WJCL_Rivet_CMYK_AW_RG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26554" y="116632"/>
            <a:ext cx="2298849" cy="22828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04031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323528" y="260648"/>
            <a:ext cx="9094776" cy="36004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algn="l" rtl="0" eaLnBrk="0" fontAlgn="base" hangingPunct="0">
              <a:spcBef>
                <a:spcPct val="0"/>
              </a:spcBef>
              <a:spcAft>
                <a:spcPct val="0"/>
              </a:spcAft>
              <a:defRPr sz="1200" b="0" i="0">
                <a:solidFill>
                  <a:srgbClr val="3C3737"/>
                </a:solidFill>
                <a:latin typeface="Avenir Next Regular"/>
                <a:ea typeface="IB Fedra" pitchFamily="34" charset="0"/>
                <a:cs typeface="Avenir Next Regular"/>
              </a:defRPr>
            </a:lvl1pPr>
            <a:lvl2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2pPr>
            <a:lvl3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3pPr>
            <a:lvl4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4pPr>
            <a:lvl5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5pPr>
            <a:lvl6pPr marL="4572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6pPr>
            <a:lvl7pPr marL="9144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7pPr>
            <a:lvl8pPr marL="13716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8pPr>
            <a:lvl9pPr marL="18288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9pPr>
          </a:lstStyle>
          <a:p>
            <a:r>
              <a:rPr lang="en-GB" sz="3600" dirty="0">
                <a:solidFill>
                  <a:srgbClr val="344DC5"/>
                </a:solidFill>
                <a:latin typeface="MagICAL BRUSH" pitchFamily="50" charset="0"/>
                <a:cs typeface="Avenir LT Std 85 Heavy"/>
              </a:rPr>
              <a:t>Our money makes a real difference…</a:t>
            </a:r>
          </a:p>
        </p:txBody>
      </p:sp>
      <p:sp>
        <p:nvSpPr>
          <p:cNvPr id="5" name="TextBox 4"/>
          <p:cNvSpPr txBox="1"/>
          <p:nvPr/>
        </p:nvSpPr>
        <p:spPr>
          <a:xfrm>
            <a:off x="107504" y="1189201"/>
            <a:ext cx="4032448" cy="1015663"/>
          </a:xfrm>
          <a:prstGeom prst="rect">
            <a:avLst/>
          </a:prstGeom>
          <a:noFill/>
        </p:spPr>
        <p:txBody>
          <a:bodyPr wrap="square" rtlCol="0">
            <a:spAutoFit/>
          </a:bodyPr>
          <a:lstStyle>
            <a:defPPr>
              <a:defRPr lang="en-US"/>
            </a:defPPr>
            <a:lvl1pPr>
              <a:defRPr sz="1400" b="1">
                <a:solidFill>
                  <a:srgbClr val="FF0000"/>
                </a:solidFill>
                <a:latin typeface="Trebuchet MS" pitchFamily="34" charset="0"/>
              </a:defRPr>
            </a:lvl1pPr>
          </a:lstStyle>
          <a:p>
            <a:pPr algn="ctr"/>
            <a:r>
              <a:rPr lang="en-GB" sz="2000" b="0" spc="300" dirty="0">
                <a:solidFill>
                  <a:srgbClr val="344DC5"/>
                </a:solidFill>
                <a:latin typeface="+mn-lt"/>
              </a:rPr>
              <a:t>Equipment, like a specialist wheelchair, or frame</a:t>
            </a:r>
          </a:p>
        </p:txBody>
      </p:sp>
      <p:sp>
        <p:nvSpPr>
          <p:cNvPr id="6" name="TextBox 5"/>
          <p:cNvSpPr txBox="1"/>
          <p:nvPr/>
        </p:nvSpPr>
        <p:spPr>
          <a:xfrm>
            <a:off x="5035285" y="3552552"/>
            <a:ext cx="4032448" cy="400110"/>
          </a:xfrm>
          <a:prstGeom prst="rect">
            <a:avLst/>
          </a:prstGeom>
          <a:noFill/>
        </p:spPr>
        <p:txBody>
          <a:bodyPr wrap="square" rtlCol="0">
            <a:spAutoFit/>
          </a:bodyPr>
          <a:lstStyle>
            <a:defPPr>
              <a:defRPr lang="en-US"/>
            </a:defPPr>
            <a:lvl1pPr>
              <a:defRPr sz="1400" b="1">
                <a:solidFill>
                  <a:srgbClr val="FF0000"/>
                </a:solidFill>
                <a:latin typeface="Trebuchet MS" pitchFamily="34" charset="0"/>
              </a:defRPr>
            </a:lvl1pPr>
          </a:lstStyle>
          <a:p>
            <a:pPr algn="ctr"/>
            <a:r>
              <a:rPr lang="en-GB" sz="2000" b="0" spc="300" dirty="0">
                <a:solidFill>
                  <a:srgbClr val="344DC5"/>
                </a:solidFill>
                <a:latin typeface="+mn-lt"/>
              </a:rPr>
              <a:t>Nursing and care services</a:t>
            </a:r>
          </a:p>
        </p:txBody>
      </p:sp>
      <p:sp>
        <p:nvSpPr>
          <p:cNvPr id="7" name="TextBox 6"/>
          <p:cNvSpPr txBox="1"/>
          <p:nvPr/>
        </p:nvSpPr>
        <p:spPr>
          <a:xfrm>
            <a:off x="-27044" y="5424400"/>
            <a:ext cx="4032448" cy="707886"/>
          </a:xfrm>
          <a:prstGeom prst="rect">
            <a:avLst/>
          </a:prstGeom>
          <a:noFill/>
        </p:spPr>
        <p:txBody>
          <a:bodyPr wrap="square" rtlCol="0">
            <a:spAutoFit/>
          </a:bodyPr>
          <a:lstStyle>
            <a:defPPr>
              <a:defRPr lang="en-US"/>
            </a:defPPr>
            <a:lvl1pPr>
              <a:defRPr sz="1400" b="1">
                <a:solidFill>
                  <a:srgbClr val="FF0000"/>
                </a:solidFill>
                <a:latin typeface="Trebuchet MS" pitchFamily="34" charset="0"/>
              </a:defRPr>
            </a:lvl1pPr>
          </a:lstStyle>
          <a:p>
            <a:pPr algn="ctr"/>
            <a:r>
              <a:rPr lang="en-GB" sz="2000" b="0" spc="300" dirty="0">
                <a:solidFill>
                  <a:srgbClr val="344DC5"/>
                </a:solidFill>
                <a:latin typeface="+mn-lt"/>
              </a:rPr>
              <a:t>Respite or a well-deserved holiday</a:t>
            </a:r>
          </a:p>
        </p:txBody>
      </p:sp>
      <p:pic>
        <p:nvPicPr>
          <p:cNvPr id="8" name="Picture 7"/>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211960" y="967211"/>
            <a:ext cx="4855773" cy="1839694"/>
          </a:xfrm>
          <a:prstGeom prst="rect">
            <a:avLst/>
          </a:prstGeom>
          <a:ln w="28575">
            <a:solidFill>
              <a:srgbClr val="FFE600"/>
            </a:solidFill>
          </a:ln>
        </p:spPr>
      </p:pic>
      <p:pic>
        <p:nvPicPr>
          <p:cNvPr id="9" name="Picture 8"/>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9115" y="2924944"/>
            <a:ext cx="4933190" cy="1836330"/>
          </a:xfrm>
          <a:prstGeom prst="rect">
            <a:avLst/>
          </a:prstGeom>
          <a:ln w="28575">
            <a:solidFill>
              <a:srgbClr val="FFE600"/>
            </a:solidFill>
          </a:ln>
        </p:spPr>
      </p:pic>
      <p:pic>
        <p:nvPicPr>
          <p:cNvPr id="11" name="Picture 10"/>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111805" y="4865494"/>
            <a:ext cx="4811229" cy="1825699"/>
          </a:xfrm>
          <a:prstGeom prst="rect">
            <a:avLst/>
          </a:prstGeom>
          <a:ln w="28575">
            <a:solidFill>
              <a:srgbClr val="FFE600"/>
            </a:solidFill>
          </a:ln>
        </p:spPr>
      </p:pic>
    </p:spTree>
    <p:extLst>
      <p:ext uri="{BB962C8B-B14F-4D97-AF65-F5344CB8AC3E}">
        <p14:creationId xmlns:p14="http://schemas.microsoft.com/office/powerpoint/2010/main" val="16189991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logo&#10;&#10;Description automatically generated">
            <a:extLst>
              <a:ext uri="{FF2B5EF4-FFF2-40B4-BE49-F238E27FC236}">
                <a16:creationId xmlns:a16="http://schemas.microsoft.com/office/drawing/2014/main" id="{9362EA7A-7829-4734-906D-CB473F5CBE0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60890"/>
            <a:ext cx="9144000" cy="6536219"/>
          </a:xfrm>
          <a:prstGeom prst="rect">
            <a:avLst/>
          </a:prstGeom>
        </p:spPr>
      </p:pic>
    </p:spTree>
    <p:extLst>
      <p:ext uri="{BB962C8B-B14F-4D97-AF65-F5344CB8AC3E}">
        <p14:creationId xmlns:p14="http://schemas.microsoft.com/office/powerpoint/2010/main" val="21074394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4"/>
          <p:cNvSpPr txBox="1">
            <a:spLocks/>
          </p:cNvSpPr>
          <p:nvPr/>
        </p:nvSpPr>
        <p:spPr>
          <a:xfrm>
            <a:off x="627572" y="620688"/>
            <a:ext cx="8192900" cy="576064"/>
          </a:xfrm>
          <a:prstGeom prst="rect">
            <a:avLst/>
          </a:prstGeom>
          <a:noFill/>
          <a:ln>
            <a:noFill/>
          </a:ln>
        </p:spPr>
        <p:txBody>
          <a:bodyPr vert="horz" lIns="91440" tIns="45720" rIns="91440" bIns="45720" rtlCol="0" anchor="ctr">
            <a:noAutofit/>
          </a:bodyPr>
          <a:lstStyle>
            <a:lvl1pPr algn="ctr" defTabSz="914400" rtl="0" eaLnBrk="1" latinLnBrk="0" hangingPunct="1">
              <a:spcBef>
                <a:spcPct val="0"/>
              </a:spcBef>
              <a:buNone/>
              <a:defRPr lang="en-US" sz="3200" b="1" kern="1200" spc="300" dirty="0" smtClean="0">
                <a:blipFill dpi="0" rotWithShape="1">
                  <a:blip r:embed="rId3">
                    <a:extLst>
                      <a:ext uri="{28A0092B-C50C-407E-A947-70E740481C1C}">
                        <a14:useLocalDpi xmlns:a14="http://schemas.microsoft.com/office/drawing/2010/main" val="0"/>
                      </a:ext>
                    </a:extLst>
                  </a:blip>
                  <a:srcRect/>
                  <a:stretch>
                    <a:fillRect/>
                  </a:stretch>
                </a:blipFill>
                <a:latin typeface="Trebuchet MS" pitchFamily="34" charset="0"/>
                <a:ea typeface="+mn-ea"/>
                <a:cs typeface="+mn-cs"/>
              </a:defRPr>
            </a:lvl1pPr>
          </a:lstStyle>
          <a:p>
            <a:pPr algn="l"/>
            <a:r>
              <a:rPr lang="en-GB" sz="3400" b="0" dirty="0">
                <a:solidFill>
                  <a:srgbClr val="344DC5"/>
                </a:solidFill>
                <a:latin typeface="MagICAL BRUSH" pitchFamily="50" charset="0"/>
              </a:rPr>
              <a:t>Two words that sound the same…</a:t>
            </a:r>
          </a:p>
        </p:txBody>
      </p:sp>
      <p:sp>
        <p:nvSpPr>
          <p:cNvPr id="5" name="TextBox 4"/>
          <p:cNvSpPr txBox="1"/>
          <p:nvPr/>
        </p:nvSpPr>
        <p:spPr>
          <a:xfrm>
            <a:off x="627572" y="1916833"/>
            <a:ext cx="3800412" cy="1569660"/>
          </a:xfrm>
          <a:prstGeom prst="rect">
            <a:avLst/>
          </a:prstGeom>
          <a:solidFill>
            <a:srgbClr val="FFE600"/>
          </a:solidFill>
        </p:spPr>
        <p:txBody>
          <a:bodyPr wrap="square" rtlCol="0">
            <a:spAutoFit/>
          </a:bodyPr>
          <a:lstStyle/>
          <a:p>
            <a:r>
              <a:rPr lang="en-GB" sz="9600" dirty="0">
                <a:solidFill>
                  <a:srgbClr val="344DC5"/>
                </a:solidFill>
                <a:latin typeface="MagICAL BRUSH" pitchFamily="50" charset="0"/>
              </a:rPr>
              <a:t>JEANS</a:t>
            </a:r>
          </a:p>
        </p:txBody>
      </p:sp>
      <p:sp>
        <p:nvSpPr>
          <p:cNvPr id="6" name="TextBox 5"/>
          <p:cNvSpPr txBox="1"/>
          <p:nvPr/>
        </p:nvSpPr>
        <p:spPr>
          <a:xfrm>
            <a:off x="4355976" y="4149080"/>
            <a:ext cx="3816424" cy="1569660"/>
          </a:xfrm>
          <a:prstGeom prst="rect">
            <a:avLst/>
          </a:prstGeom>
          <a:solidFill>
            <a:srgbClr val="FFE600"/>
          </a:solidFill>
        </p:spPr>
        <p:txBody>
          <a:bodyPr wrap="square" rtlCol="0">
            <a:spAutoFit/>
          </a:bodyPr>
          <a:lstStyle/>
          <a:p>
            <a:r>
              <a:rPr lang="en-GB" sz="9600" dirty="0">
                <a:solidFill>
                  <a:srgbClr val="344DC5"/>
                </a:solidFill>
                <a:latin typeface="MagICAL BRUSH" pitchFamily="50" charset="0"/>
              </a:rPr>
              <a:t>GENES</a:t>
            </a:r>
          </a:p>
        </p:txBody>
      </p:sp>
    </p:spTree>
    <p:extLst>
      <p:ext uri="{BB962C8B-B14F-4D97-AF65-F5344CB8AC3E}">
        <p14:creationId xmlns:p14="http://schemas.microsoft.com/office/powerpoint/2010/main" val="39409533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43576" y="188640"/>
            <a:ext cx="5324567" cy="577793"/>
          </a:xfrm>
          <a:noFill/>
          <a:ln>
            <a:noFill/>
          </a:ln>
        </p:spPr>
        <p:txBody>
          <a:bodyPr>
            <a:noAutofit/>
          </a:bodyPr>
          <a:lstStyle/>
          <a:p>
            <a:pPr algn="l"/>
            <a:r>
              <a:rPr lang="en-GB" b="0" dirty="0">
                <a:solidFill>
                  <a:srgbClr val="344DC5"/>
                </a:solidFill>
                <a:latin typeface="MagICAL BRUSH" pitchFamily="50" charset="0"/>
              </a:rPr>
              <a:t>Genes are like…</a:t>
            </a:r>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t="42080" r="48732" b="11273"/>
          <a:stretch/>
        </p:blipFill>
        <p:spPr>
          <a:xfrm>
            <a:off x="539552" y="980727"/>
            <a:ext cx="8064896" cy="4892039"/>
          </a:xfrm>
          <a:prstGeom prst="rect">
            <a:avLst/>
          </a:prstGeom>
          <a:ln>
            <a:solidFill>
              <a:srgbClr val="B9E5FB"/>
            </a:solidFill>
          </a:ln>
        </p:spPr>
      </p:pic>
    </p:spTree>
    <p:extLst>
      <p:ext uri="{BB962C8B-B14F-4D97-AF65-F5344CB8AC3E}">
        <p14:creationId xmlns:p14="http://schemas.microsoft.com/office/powerpoint/2010/main" val="28095088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9908" t="11882" r="3367" b="8513"/>
          <a:stretch/>
        </p:blipFill>
        <p:spPr>
          <a:xfrm>
            <a:off x="503886" y="962695"/>
            <a:ext cx="8132882" cy="4932609"/>
          </a:xfrm>
          <a:prstGeom prst="rect">
            <a:avLst/>
          </a:prstGeom>
          <a:ln>
            <a:solidFill>
              <a:srgbClr val="B9E5FB"/>
            </a:solidFill>
          </a:ln>
        </p:spPr>
      </p:pic>
      <p:sp>
        <p:nvSpPr>
          <p:cNvPr id="5" name="Title 3"/>
          <p:cNvSpPr txBox="1">
            <a:spLocks/>
          </p:cNvSpPr>
          <p:nvPr/>
        </p:nvSpPr>
        <p:spPr>
          <a:xfrm>
            <a:off x="543577" y="188640"/>
            <a:ext cx="2156215" cy="577793"/>
          </a:xfrm>
          <a:prstGeom prst="rect">
            <a:avLst/>
          </a:prstGeom>
          <a:noFill/>
          <a:ln>
            <a:noFill/>
          </a:ln>
        </p:spPr>
        <p:txBody>
          <a:bodyPr vert="horz" lIns="91440" tIns="45720" rIns="91440" bIns="45720" rtlCol="0" anchor="ctr">
            <a:noAutofit/>
          </a:bodyPr>
          <a:lstStyle>
            <a:lvl1pPr algn="ctr" defTabSz="914400" rtl="0" eaLnBrk="1" latinLnBrk="0" hangingPunct="1">
              <a:spcBef>
                <a:spcPct val="0"/>
              </a:spcBef>
              <a:buNone/>
              <a:defRPr lang="en-US" sz="3200" b="1" kern="1200" spc="300" dirty="0" smtClean="0">
                <a:solidFill>
                  <a:schemeClr val="tx1"/>
                </a:solidFill>
                <a:latin typeface="Avenir LT Std 55 Roman" pitchFamily="34" charset="0"/>
                <a:ea typeface="+mn-ea"/>
                <a:cs typeface="+mn-cs"/>
              </a:defRPr>
            </a:lvl1pPr>
          </a:lstStyle>
          <a:p>
            <a:pPr algn="l"/>
            <a:r>
              <a:rPr lang="en-GB" b="0" dirty="0">
                <a:solidFill>
                  <a:srgbClr val="344DC5"/>
                </a:solidFill>
                <a:latin typeface="MagICAL BRUSH" pitchFamily="50" charset="0"/>
              </a:rPr>
              <a:t>…CAKES!</a:t>
            </a:r>
          </a:p>
        </p:txBody>
      </p:sp>
    </p:spTree>
    <p:extLst>
      <p:ext uri="{BB962C8B-B14F-4D97-AF65-F5344CB8AC3E}">
        <p14:creationId xmlns:p14="http://schemas.microsoft.com/office/powerpoint/2010/main" val="22842615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t="9456" r="11111" b="9815"/>
          <a:stretch/>
        </p:blipFill>
        <p:spPr>
          <a:xfrm>
            <a:off x="490423" y="953037"/>
            <a:ext cx="8146715" cy="4932608"/>
          </a:xfrm>
          <a:prstGeom prst="rect">
            <a:avLst/>
          </a:prstGeom>
        </p:spPr>
      </p:pic>
      <p:sp>
        <p:nvSpPr>
          <p:cNvPr id="6" name="Title 3"/>
          <p:cNvSpPr txBox="1">
            <a:spLocks/>
          </p:cNvSpPr>
          <p:nvPr/>
        </p:nvSpPr>
        <p:spPr>
          <a:xfrm>
            <a:off x="543577" y="188640"/>
            <a:ext cx="6116655" cy="577793"/>
          </a:xfrm>
          <a:prstGeom prst="rect">
            <a:avLst/>
          </a:prstGeom>
          <a:noFill/>
          <a:ln>
            <a:noFill/>
          </a:ln>
        </p:spPr>
        <p:txBody>
          <a:bodyPr vert="horz" lIns="91440" tIns="45720" rIns="91440" bIns="45720" rtlCol="0" anchor="ctr">
            <a:noAutofit/>
          </a:bodyPr>
          <a:lstStyle>
            <a:lvl1pPr algn="ctr" defTabSz="914400" rtl="0" eaLnBrk="1" latinLnBrk="0" hangingPunct="1">
              <a:spcBef>
                <a:spcPct val="0"/>
              </a:spcBef>
              <a:buNone/>
              <a:defRPr lang="en-US" sz="3200" b="1" kern="1200" spc="300" dirty="0" smtClean="0">
                <a:solidFill>
                  <a:schemeClr val="tx1"/>
                </a:solidFill>
                <a:latin typeface="Avenir LT Std 55 Roman" pitchFamily="34" charset="0"/>
                <a:ea typeface="+mn-ea"/>
                <a:cs typeface="+mn-cs"/>
              </a:defRPr>
            </a:lvl1pPr>
          </a:lstStyle>
          <a:p>
            <a:pPr algn="l"/>
            <a:r>
              <a:rPr lang="en-GB" b="0" dirty="0">
                <a:solidFill>
                  <a:srgbClr val="344DC5"/>
                </a:solidFill>
                <a:latin typeface="MagICAL BRUSH" pitchFamily="50" charset="0"/>
              </a:rPr>
              <a:t>Recipe for your body</a:t>
            </a:r>
          </a:p>
        </p:txBody>
      </p:sp>
    </p:spTree>
    <p:extLst>
      <p:ext uri="{BB962C8B-B14F-4D97-AF65-F5344CB8AC3E}">
        <p14:creationId xmlns:p14="http://schemas.microsoft.com/office/powerpoint/2010/main" val="7539640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330927"/>
            <a:ext cx="8496944" cy="649801"/>
          </a:xfrm>
          <a:noFill/>
          <a:ln>
            <a:noFill/>
          </a:ln>
        </p:spPr>
        <p:txBody>
          <a:bodyPr>
            <a:noAutofit/>
          </a:bodyPr>
          <a:lstStyle/>
          <a:p>
            <a:pPr algn="l"/>
            <a:r>
              <a:rPr lang="en-GB" b="0" dirty="0">
                <a:solidFill>
                  <a:srgbClr val="344DC5"/>
                </a:solidFill>
                <a:latin typeface="MagICAL BRUSH" pitchFamily="50" charset="0"/>
              </a:rPr>
              <a:t>What happens when something is missing?</a:t>
            </a: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b="8989"/>
          <a:stretch/>
        </p:blipFill>
        <p:spPr>
          <a:xfrm>
            <a:off x="683568" y="1268760"/>
            <a:ext cx="8084028" cy="4904917"/>
          </a:xfrm>
          <a:prstGeom prst="rect">
            <a:avLst/>
          </a:prstGeom>
          <a:ln>
            <a:solidFill>
              <a:srgbClr val="B9E5FB"/>
            </a:solidFill>
          </a:ln>
        </p:spPr>
      </p:pic>
    </p:spTree>
    <p:extLst>
      <p:ext uri="{BB962C8B-B14F-4D97-AF65-F5344CB8AC3E}">
        <p14:creationId xmlns:p14="http://schemas.microsoft.com/office/powerpoint/2010/main" val="33148444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4"/>
          <p:cNvSpPr txBox="1">
            <a:spLocks/>
          </p:cNvSpPr>
          <p:nvPr/>
        </p:nvSpPr>
        <p:spPr>
          <a:xfrm>
            <a:off x="570344" y="116632"/>
            <a:ext cx="8106112" cy="1271751"/>
          </a:xfrm>
          <a:prstGeom prst="rect">
            <a:avLst/>
          </a:prstGeom>
          <a:noFill/>
          <a:ln>
            <a:noFill/>
          </a:ln>
        </p:spPr>
        <p:txBody>
          <a:bodyPr vert="horz" lIns="91440" tIns="45720" rIns="91440" bIns="45720" rtlCol="0" anchor="ctr">
            <a:noAutofit/>
          </a:bodyPr>
          <a:lstStyle>
            <a:lvl1pPr algn="ctr" defTabSz="914400" rtl="0" eaLnBrk="1" latinLnBrk="0" hangingPunct="1">
              <a:spcBef>
                <a:spcPct val="0"/>
              </a:spcBef>
              <a:buNone/>
              <a:defRPr lang="en-US" sz="3200" b="1" kern="1200" spc="300" dirty="0" smtClean="0">
                <a:blipFill dpi="0" rotWithShape="1">
                  <a:blip r:embed="rId3">
                    <a:extLst>
                      <a:ext uri="{28A0092B-C50C-407E-A947-70E740481C1C}">
                        <a14:useLocalDpi xmlns:a14="http://schemas.microsoft.com/office/drawing/2010/main" val="0"/>
                      </a:ext>
                    </a:extLst>
                  </a:blip>
                  <a:srcRect/>
                  <a:stretch>
                    <a:fillRect/>
                  </a:stretch>
                </a:blipFill>
                <a:latin typeface="Trebuchet MS" pitchFamily="34" charset="0"/>
                <a:ea typeface="+mn-ea"/>
                <a:cs typeface="+mn-cs"/>
              </a:defRPr>
            </a:lvl1pPr>
          </a:lstStyle>
          <a:p>
            <a:pPr algn="l"/>
            <a:r>
              <a:rPr lang="en-GB" sz="3000" b="0" dirty="0">
                <a:solidFill>
                  <a:srgbClr val="344DC5"/>
                </a:solidFill>
                <a:latin typeface="MagICAL BRUSH" pitchFamily="50" charset="0"/>
              </a:rPr>
              <a:t>What happens when there is a problem with the instructions in our bodies?</a:t>
            </a:r>
          </a:p>
        </p:txBody>
      </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559" y="1562016"/>
            <a:ext cx="2557631" cy="2571880"/>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16680" y="1597638"/>
            <a:ext cx="2550507" cy="2536258"/>
          </a:xfrm>
          <a:prstGeom prst="rect">
            <a:avLst/>
          </a:prstGeom>
        </p:spPr>
      </p:pic>
      <p:pic>
        <p:nvPicPr>
          <p:cNvPr id="15" name="Picture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18824" y="1614465"/>
            <a:ext cx="2557631" cy="2557631"/>
          </a:xfrm>
          <a:prstGeom prst="rect">
            <a:avLst/>
          </a:prstGeom>
        </p:spPr>
      </p:pic>
      <p:sp>
        <p:nvSpPr>
          <p:cNvPr id="16" name="TextBox 15"/>
          <p:cNvSpPr txBox="1"/>
          <p:nvPr/>
        </p:nvSpPr>
        <p:spPr>
          <a:xfrm>
            <a:off x="611559" y="4272677"/>
            <a:ext cx="2188465" cy="2062103"/>
          </a:xfrm>
          <a:prstGeom prst="rect">
            <a:avLst/>
          </a:prstGeom>
          <a:noFill/>
        </p:spPr>
        <p:txBody>
          <a:bodyPr wrap="square" rtlCol="0">
            <a:spAutoFit/>
          </a:bodyPr>
          <a:lstStyle/>
          <a:p>
            <a:pPr algn="ctr"/>
            <a:r>
              <a:rPr lang="en-GB" sz="1600" dirty="0">
                <a:solidFill>
                  <a:srgbClr val="344DC5"/>
                </a:solidFill>
                <a:ea typeface="ＭＳ Ｐゴシック" pitchFamily="-110" charset="-128"/>
                <a:cs typeface="Avenir LT Std 55 Roman"/>
              </a:rPr>
              <a:t>Billy, aged 6, has </a:t>
            </a:r>
            <a:br>
              <a:rPr lang="en-GB" sz="1600" dirty="0">
                <a:solidFill>
                  <a:srgbClr val="344DC5"/>
                </a:solidFill>
                <a:ea typeface="ＭＳ Ｐゴシック" pitchFamily="-110" charset="-128"/>
                <a:cs typeface="Avenir LT Std 55 Roman"/>
              </a:rPr>
            </a:br>
            <a:r>
              <a:rPr lang="en-GB" sz="1600" dirty="0">
                <a:solidFill>
                  <a:srgbClr val="344DC5"/>
                </a:solidFill>
                <a:ea typeface="ＭＳ Ｐゴシック" pitchFamily="-110" charset="-128"/>
                <a:cs typeface="Avenir LT Std 55 Roman"/>
              </a:rPr>
              <a:t>APERT SYNDROME </a:t>
            </a:r>
            <a:endParaRPr lang="en-GB" sz="1600" dirty="0">
              <a:solidFill>
                <a:srgbClr val="344DC5"/>
              </a:solidFill>
            </a:endParaRPr>
          </a:p>
          <a:p>
            <a:pPr algn="ctr"/>
            <a:endParaRPr lang="en-GB" sz="1600" dirty="0">
              <a:solidFill>
                <a:srgbClr val="344DC5"/>
              </a:solidFill>
            </a:endParaRPr>
          </a:p>
          <a:p>
            <a:pPr algn="ctr"/>
            <a:r>
              <a:rPr lang="en-GB" sz="1600" dirty="0">
                <a:solidFill>
                  <a:srgbClr val="344DC5"/>
                </a:solidFill>
              </a:rPr>
              <a:t>The BONES in his head didn’t join up properly, now he has trouble BREATHING and SEEING</a:t>
            </a:r>
          </a:p>
          <a:p>
            <a:pPr algn="ctr"/>
            <a:endParaRPr lang="en-GB" sz="1600" dirty="0">
              <a:solidFill>
                <a:srgbClr val="00B0F0"/>
              </a:solidFill>
              <a:latin typeface="Avenir LT Std 55 Roman" pitchFamily="34" charset="0"/>
              <a:ea typeface="ＭＳ Ｐゴシック" pitchFamily="-110" charset="-128"/>
              <a:cs typeface="Avenir LT Std 55 Roman"/>
            </a:endParaRPr>
          </a:p>
        </p:txBody>
      </p:sp>
      <p:sp>
        <p:nvSpPr>
          <p:cNvPr id="17" name="TextBox 16"/>
          <p:cNvSpPr txBox="1"/>
          <p:nvPr/>
        </p:nvSpPr>
        <p:spPr>
          <a:xfrm>
            <a:off x="3495813" y="4269391"/>
            <a:ext cx="2192240" cy="2062103"/>
          </a:xfrm>
          <a:prstGeom prst="rect">
            <a:avLst/>
          </a:prstGeom>
          <a:noFill/>
        </p:spPr>
        <p:txBody>
          <a:bodyPr wrap="square" rtlCol="0">
            <a:spAutoFit/>
          </a:bodyPr>
          <a:lstStyle/>
          <a:p>
            <a:pPr algn="ctr"/>
            <a:r>
              <a:rPr lang="en-GB" sz="1600" dirty="0">
                <a:solidFill>
                  <a:srgbClr val="344DC5"/>
                </a:solidFill>
                <a:ea typeface="ＭＳ Ｐゴシック" pitchFamily="-110" charset="-128"/>
                <a:cs typeface="Avenir LT Std 55 Roman"/>
              </a:rPr>
              <a:t>Mason, aged 4, has SOTOS SYNDROME  </a:t>
            </a:r>
          </a:p>
          <a:p>
            <a:pPr algn="ctr"/>
            <a:endParaRPr lang="en-GB" sz="1600" dirty="0">
              <a:solidFill>
                <a:srgbClr val="344DC5"/>
              </a:solidFill>
              <a:ea typeface="ＭＳ Ｐゴシック" pitchFamily="-110" charset="-128"/>
            </a:endParaRPr>
          </a:p>
          <a:p>
            <a:pPr algn="ctr"/>
            <a:r>
              <a:rPr lang="en-GB" sz="1600" dirty="0">
                <a:solidFill>
                  <a:srgbClr val="344DC5"/>
                </a:solidFill>
              </a:rPr>
              <a:t>His body GROWS too quickly so he finds it hard to MOVE and is unable to TALK</a:t>
            </a:r>
          </a:p>
          <a:p>
            <a:pPr algn="ctr"/>
            <a:endParaRPr lang="en-GB" sz="1600" dirty="0">
              <a:solidFill>
                <a:srgbClr val="00B0F0"/>
              </a:solidFill>
              <a:latin typeface="Avenir LT Std 55 Roman" pitchFamily="34" charset="0"/>
              <a:ea typeface="ＭＳ Ｐゴシック" pitchFamily="-110" charset="-128"/>
              <a:cs typeface="Avenir LT Std 55 Roman"/>
            </a:endParaRPr>
          </a:p>
        </p:txBody>
      </p:sp>
      <p:sp>
        <p:nvSpPr>
          <p:cNvPr id="18" name="TextBox 17"/>
          <p:cNvSpPr txBox="1"/>
          <p:nvPr/>
        </p:nvSpPr>
        <p:spPr>
          <a:xfrm>
            <a:off x="6118824" y="4146281"/>
            <a:ext cx="2192240" cy="2308324"/>
          </a:xfrm>
          <a:prstGeom prst="rect">
            <a:avLst/>
          </a:prstGeom>
          <a:noFill/>
          <a:ln>
            <a:noFill/>
          </a:ln>
        </p:spPr>
        <p:txBody>
          <a:bodyPr wrap="square" rtlCol="0">
            <a:spAutoFit/>
          </a:bodyPr>
          <a:lstStyle/>
          <a:p>
            <a:pPr algn="ctr"/>
            <a:r>
              <a:rPr lang="en-GB" sz="1600" dirty="0">
                <a:solidFill>
                  <a:srgbClr val="344DC5"/>
                </a:solidFill>
                <a:ea typeface="ＭＳ Ｐゴシック" pitchFamily="-110" charset="-128"/>
                <a:cs typeface="Avenir LT Std 55 Roman"/>
              </a:rPr>
              <a:t>Hannah and Katie, aged 7, have ALSTRÖM SYNDROME </a:t>
            </a:r>
          </a:p>
          <a:p>
            <a:pPr algn="ctr"/>
            <a:endParaRPr lang="en-GB" sz="1600" dirty="0">
              <a:solidFill>
                <a:srgbClr val="344DC5"/>
              </a:solidFill>
            </a:endParaRPr>
          </a:p>
          <a:p>
            <a:pPr algn="ctr"/>
            <a:r>
              <a:rPr lang="en-GB" sz="1600" dirty="0">
                <a:solidFill>
                  <a:srgbClr val="344DC5"/>
                </a:solidFill>
              </a:rPr>
              <a:t>They have very fragile </a:t>
            </a:r>
          </a:p>
          <a:p>
            <a:pPr algn="ctr"/>
            <a:r>
              <a:rPr lang="en-GB" sz="1600" dirty="0">
                <a:solidFill>
                  <a:srgbClr val="344DC5"/>
                </a:solidFill>
              </a:rPr>
              <a:t>HEARTS and will soon be unable to SEE or HEAR at all</a:t>
            </a:r>
          </a:p>
          <a:p>
            <a:pPr algn="ctr"/>
            <a:endParaRPr lang="en-GB" sz="1600" dirty="0">
              <a:solidFill>
                <a:srgbClr val="00B0F0"/>
              </a:solidFill>
              <a:latin typeface="Avenir LT Std 55 Roman" pitchFamily="34" charset="0"/>
              <a:ea typeface="ＭＳ Ｐゴシック" pitchFamily="-110" charset="-128"/>
              <a:cs typeface="Avenir LT Std 55 Roman"/>
            </a:endParaRPr>
          </a:p>
        </p:txBody>
      </p:sp>
    </p:spTree>
    <p:extLst>
      <p:ext uri="{BB962C8B-B14F-4D97-AF65-F5344CB8AC3E}">
        <p14:creationId xmlns:p14="http://schemas.microsoft.com/office/powerpoint/2010/main" val="32721580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526108" y="260648"/>
            <a:ext cx="6278140" cy="576064"/>
          </a:xfrm>
          <a:prstGeom prst="rect">
            <a:avLst/>
          </a:prstGeom>
          <a:noFill/>
          <a:ln>
            <a:noFill/>
          </a:ln>
        </p:spPr>
        <p:txBody>
          <a:bodyPr vert="horz" lIns="91440" tIns="45720" rIns="91440" bIns="45720" rtlCol="0" anchor="ctr">
            <a:noAutofit/>
          </a:bodyPr>
          <a:lstStyle>
            <a:lvl1pPr algn="ctr" defTabSz="914400" rtl="0" eaLnBrk="1" latinLnBrk="0" hangingPunct="1">
              <a:spcBef>
                <a:spcPct val="0"/>
              </a:spcBef>
              <a:buNone/>
              <a:defRPr lang="en-US" sz="3200" b="1" kern="1200" spc="300" dirty="0" smtClean="0">
                <a:blipFill dpi="0" rotWithShape="1">
                  <a:blip r:embed="rId3">
                    <a:extLst>
                      <a:ext uri="{28A0092B-C50C-407E-A947-70E740481C1C}">
                        <a14:useLocalDpi xmlns:a14="http://schemas.microsoft.com/office/drawing/2010/main" val="0"/>
                      </a:ext>
                    </a:extLst>
                  </a:blip>
                  <a:srcRect/>
                  <a:stretch>
                    <a:fillRect/>
                  </a:stretch>
                </a:blipFill>
                <a:latin typeface="Trebuchet MS" pitchFamily="34" charset="0"/>
                <a:ea typeface="+mn-ea"/>
                <a:cs typeface="+mn-cs"/>
              </a:defRPr>
            </a:lvl1pPr>
          </a:lstStyle>
          <a:p>
            <a:pPr algn="l"/>
            <a:r>
              <a:rPr lang="en-GB" b="0" dirty="0" err="1">
                <a:solidFill>
                  <a:srgbClr val="344DC5"/>
                </a:solidFill>
                <a:latin typeface="MagICAL BRUSH" pitchFamily="50" charset="0"/>
              </a:rPr>
              <a:t>Tiana</a:t>
            </a:r>
            <a:r>
              <a:rPr lang="en-GB" b="0" dirty="0">
                <a:solidFill>
                  <a:srgbClr val="344DC5"/>
                </a:solidFill>
                <a:latin typeface="MagICAL BRUSH" pitchFamily="50" charset="0"/>
              </a:rPr>
              <a:t> and Star’s story…</a:t>
            </a:r>
          </a:p>
        </p:txBody>
      </p:sp>
      <p:pic>
        <p:nvPicPr>
          <p:cNvPr id="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65112" t="19583" r="9184" b="42656"/>
          <a:stretch/>
        </p:blipFill>
        <p:spPr bwMode="auto">
          <a:xfrm>
            <a:off x="578439" y="1001030"/>
            <a:ext cx="7965087" cy="4876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59453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txBox="1">
            <a:spLocks/>
          </p:cNvSpPr>
          <p:nvPr/>
        </p:nvSpPr>
        <p:spPr>
          <a:xfrm>
            <a:off x="354541" y="237961"/>
            <a:ext cx="6305691" cy="648072"/>
          </a:xfrm>
          <a:prstGeom prst="rect">
            <a:avLst/>
          </a:prstGeom>
          <a:noFill/>
          <a:ln>
            <a:noFill/>
          </a:ln>
        </p:spPr>
        <p:txBody>
          <a:bodyPr vert="horz" lIns="91440" tIns="45720" rIns="91440" bIns="45720" rtlCol="0" anchor="ctr">
            <a:noAutofit/>
          </a:bodyPr>
          <a:lstStyle>
            <a:lvl1pPr algn="ctr" defTabSz="914400" rtl="0" eaLnBrk="1" latinLnBrk="0" hangingPunct="1">
              <a:spcBef>
                <a:spcPct val="0"/>
              </a:spcBef>
              <a:buNone/>
              <a:defRPr lang="en-US" sz="3200" b="1" kern="1200" spc="300" dirty="0" smtClean="0">
                <a:blipFill dpi="0" rotWithShape="1">
                  <a:blip r:embed="rId3">
                    <a:extLst>
                      <a:ext uri="{28A0092B-C50C-407E-A947-70E740481C1C}">
                        <a14:useLocalDpi xmlns:a14="http://schemas.microsoft.com/office/drawing/2010/main" val="0"/>
                      </a:ext>
                    </a:extLst>
                  </a:blip>
                  <a:srcRect/>
                  <a:stretch>
                    <a:fillRect/>
                  </a:stretch>
                </a:blipFill>
                <a:latin typeface="Trebuchet MS" pitchFamily="34" charset="0"/>
                <a:ea typeface="+mn-ea"/>
                <a:cs typeface="+mn-cs"/>
              </a:defRPr>
            </a:lvl1pPr>
          </a:lstStyle>
          <a:p>
            <a:pPr algn="l"/>
            <a:r>
              <a:rPr lang="en-GB" b="0" dirty="0">
                <a:solidFill>
                  <a:srgbClr val="344DC5"/>
                </a:solidFill>
                <a:latin typeface="MagICAL BRUSH" pitchFamily="50" charset="0"/>
                <a:ea typeface="IB Fedra" pitchFamily="34" charset="0"/>
                <a:cs typeface="Avenir LT Std 85 Heavy"/>
              </a:rPr>
              <a:t>Our Jeans for Genes Day</a:t>
            </a:r>
          </a:p>
        </p:txBody>
      </p:sp>
      <p:pic>
        <p:nvPicPr>
          <p:cNvPr id="14" name="Picture 13"/>
          <p:cNvPicPr>
            <a:picLocks noChangeAspect="1"/>
          </p:cNvPicPr>
          <p:nvPr/>
        </p:nvPicPr>
        <p:blipFill rotWithShape="1">
          <a:blip r:embed="rId4">
            <a:extLst>
              <a:ext uri="{28A0092B-C50C-407E-A947-70E740481C1C}">
                <a14:useLocalDpi xmlns:a14="http://schemas.microsoft.com/office/drawing/2010/main" val="0"/>
              </a:ext>
            </a:extLst>
          </a:blip>
          <a:srcRect l="8014" t="1252" r="16950" b="-1252"/>
          <a:stretch/>
        </p:blipFill>
        <p:spPr>
          <a:xfrm>
            <a:off x="377456" y="1124984"/>
            <a:ext cx="2664296" cy="2664296"/>
          </a:xfrm>
          <a:prstGeom prst="rect">
            <a:avLst/>
          </a:prstGeom>
          <a:solidFill>
            <a:srgbClr val="FFFFFF">
              <a:shade val="85000"/>
            </a:srgbClr>
          </a:solidFill>
          <a:ln w="88900" cap="sq">
            <a:solidFill>
              <a:srgbClr val="FFE600"/>
            </a:solidFill>
            <a:miter lim="800000"/>
          </a:ln>
          <a:effectLst/>
        </p:spPr>
      </p:pic>
      <p:pic>
        <p:nvPicPr>
          <p:cNvPr id="15" name="Picture 14"/>
          <p:cNvPicPr>
            <a:picLocks noChangeAspect="1"/>
          </p:cNvPicPr>
          <p:nvPr/>
        </p:nvPicPr>
        <p:blipFill rotWithShape="1">
          <a:blip r:embed="rId5" cstate="print">
            <a:extLst>
              <a:ext uri="{28A0092B-C50C-407E-A947-70E740481C1C}">
                <a14:useLocalDpi xmlns:a14="http://schemas.microsoft.com/office/drawing/2010/main" val="0"/>
              </a:ext>
            </a:extLst>
          </a:blip>
          <a:srcRect t="20269" b="4731"/>
          <a:stretch/>
        </p:blipFill>
        <p:spPr>
          <a:xfrm>
            <a:off x="3304202" y="1124984"/>
            <a:ext cx="2664296" cy="2664296"/>
          </a:xfrm>
          <a:prstGeom prst="rect">
            <a:avLst/>
          </a:prstGeom>
          <a:solidFill>
            <a:srgbClr val="FFFFFF">
              <a:shade val="85000"/>
            </a:srgbClr>
          </a:solidFill>
          <a:ln w="88900" cap="sq">
            <a:solidFill>
              <a:srgbClr val="FFE600"/>
            </a:solidFill>
            <a:miter lim="800000"/>
          </a:ln>
          <a:effectLst/>
        </p:spPr>
      </p:pic>
      <p:pic>
        <p:nvPicPr>
          <p:cNvPr id="16" name="Picture 15"/>
          <p:cNvPicPr>
            <a:picLocks noChangeAspect="1"/>
          </p:cNvPicPr>
          <p:nvPr/>
        </p:nvPicPr>
        <p:blipFill rotWithShape="1">
          <a:blip r:embed="rId6" cstate="print">
            <a:extLst>
              <a:ext uri="{28A0092B-C50C-407E-A947-70E740481C1C}">
                <a14:useLocalDpi xmlns:a14="http://schemas.microsoft.com/office/drawing/2010/main" val="0"/>
              </a:ext>
            </a:extLst>
          </a:blip>
          <a:srcRect l="3486" r="21513"/>
          <a:stretch/>
        </p:blipFill>
        <p:spPr>
          <a:xfrm>
            <a:off x="6178703" y="1124984"/>
            <a:ext cx="2664296" cy="2664296"/>
          </a:xfrm>
          <a:prstGeom prst="rect">
            <a:avLst/>
          </a:prstGeom>
          <a:solidFill>
            <a:srgbClr val="FFFFFF">
              <a:shade val="85000"/>
            </a:srgbClr>
          </a:solidFill>
          <a:ln w="88900" cap="sq">
            <a:solidFill>
              <a:srgbClr val="FFE600"/>
            </a:solidFill>
            <a:miter lim="800000"/>
          </a:ln>
          <a:effectLst/>
        </p:spPr>
      </p:pic>
      <p:pic>
        <p:nvPicPr>
          <p:cNvPr id="17" name="Picture 16"/>
          <p:cNvPicPr>
            <a:picLocks noChangeAspect="1"/>
          </p:cNvPicPr>
          <p:nvPr/>
        </p:nvPicPr>
        <p:blipFill rotWithShape="1">
          <a:blip r:embed="rId7" cstate="print">
            <a:extLst>
              <a:ext uri="{28A0092B-C50C-407E-A947-70E740481C1C}">
                <a14:useLocalDpi xmlns:a14="http://schemas.microsoft.com/office/drawing/2010/main" val="0"/>
              </a:ext>
            </a:extLst>
          </a:blip>
          <a:srcRect l="7929" t="-268" r="7929" b="268"/>
          <a:stretch/>
        </p:blipFill>
        <p:spPr>
          <a:xfrm>
            <a:off x="395536" y="4005064"/>
            <a:ext cx="2664296" cy="2664296"/>
          </a:xfrm>
          <a:prstGeom prst="rect">
            <a:avLst/>
          </a:prstGeom>
          <a:solidFill>
            <a:srgbClr val="FFFFFF">
              <a:shade val="85000"/>
            </a:srgbClr>
          </a:solidFill>
          <a:ln w="88900" cap="sq">
            <a:solidFill>
              <a:srgbClr val="FFE600"/>
            </a:solidFill>
            <a:miter lim="800000"/>
          </a:ln>
          <a:effectLst/>
        </p:spPr>
      </p:pic>
      <p:pic>
        <p:nvPicPr>
          <p:cNvPr id="18" name="Picture 17"/>
          <p:cNvPicPr>
            <a:picLocks noChangeAspect="1"/>
          </p:cNvPicPr>
          <p:nvPr/>
        </p:nvPicPr>
        <p:blipFill rotWithShape="1">
          <a:blip r:embed="rId8" cstate="print">
            <a:extLst>
              <a:ext uri="{28A0092B-C50C-407E-A947-70E740481C1C}">
                <a14:useLocalDpi xmlns:a14="http://schemas.microsoft.com/office/drawing/2010/main" val="0"/>
              </a:ext>
            </a:extLst>
          </a:blip>
          <a:srcRect l="8415" t="99" r="16584" b="-99"/>
          <a:stretch/>
        </p:blipFill>
        <p:spPr>
          <a:xfrm>
            <a:off x="3304202" y="4005064"/>
            <a:ext cx="2664296" cy="2664296"/>
          </a:xfrm>
          <a:prstGeom prst="rect">
            <a:avLst/>
          </a:prstGeom>
          <a:solidFill>
            <a:srgbClr val="FFFFFF">
              <a:shade val="85000"/>
            </a:srgbClr>
          </a:solidFill>
          <a:ln w="88900" cap="sq">
            <a:solidFill>
              <a:srgbClr val="FFE600"/>
            </a:solidFill>
            <a:miter lim="800000"/>
          </a:ln>
          <a:effectLst/>
        </p:spPr>
      </p:pic>
      <p:pic>
        <p:nvPicPr>
          <p:cNvPr id="19" name="Picture 18"/>
          <p:cNvPicPr>
            <a:picLocks noChangeAspect="1"/>
          </p:cNvPicPr>
          <p:nvPr/>
        </p:nvPicPr>
        <p:blipFill rotWithShape="1">
          <a:blip r:embed="rId9" cstate="print">
            <a:extLst>
              <a:ext uri="{28A0092B-C50C-407E-A947-70E740481C1C}">
                <a14:useLocalDpi xmlns:a14="http://schemas.microsoft.com/office/drawing/2010/main" val="0"/>
              </a:ext>
            </a:extLst>
          </a:blip>
          <a:srcRect l="19028" r="19028"/>
          <a:stretch/>
        </p:blipFill>
        <p:spPr>
          <a:xfrm>
            <a:off x="6166243" y="4005064"/>
            <a:ext cx="2664296" cy="2664296"/>
          </a:xfrm>
          <a:prstGeom prst="rect">
            <a:avLst/>
          </a:prstGeom>
          <a:solidFill>
            <a:srgbClr val="FFFFFF">
              <a:shade val="85000"/>
            </a:srgbClr>
          </a:solidFill>
          <a:ln w="88900" cap="sq">
            <a:solidFill>
              <a:srgbClr val="FFE600"/>
            </a:solidFill>
            <a:miter lim="800000"/>
          </a:ln>
          <a:effectLst/>
        </p:spPr>
      </p:pic>
    </p:spTree>
    <p:extLst>
      <p:ext uri="{BB962C8B-B14F-4D97-AF65-F5344CB8AC3E}">
        <p14:creationId xmlns:p14="http://schemas.microsoft.com/office/powerpoint/2010/main" val="126382455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Date xmlns="d3106e0d-2c96-4344-b832-a7ddc045d5c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540F8EE177934428CEA035B8A294D62" ma:contentTypeVersion="9" ma:contentTypeDescription="Create a new document." ma:contentTypeScope="" ma:versionID="fb2338106ab0614e9c10c11864cc490a">
  <xsd:schema xmlns:xsd="http://www.w3.org/2001/XMLSchema" xmlns:xs="http://www.w3.org/2001/XMLSchema" xmlns:p="http://schemas.microsoft.com/office/2006/metadata/properties" xmlns:ns2="d3106e0d-2c96-4344-b832-a7ddc045d5c6" xmlns:ns3="e8143d17-ecb7-4b9c-bd92-b87463ab2cfb" targetNamespace="http://schemas.microsoft.com/office/2006/metadata/properties" ma:root="true" ma:fieldsID="69643be76db7d29be2735fe313c7dcaa" ns2:_="" ns3:_="">
    <xsd:import namespace="d3106e0d-2c96-4344-b832-a7ddc045d5c6"/>
    <xsd:import namespace="e8143d17-ecb7-4b9c-bd92-b87463ab2cfb"/>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3:SharedWithDetails" minOccurs="0"/>
                <xsd:element ref="ns2:Date" minOccurs="0"/>
                <xsd:element ref="ns2:MediaServiceLocatio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106e0d-2c96-4344-b832-a7ddc045d5c6"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0" nillable="true" ma:displayName="MediaServiceDateTaken" ma:description="" ma:hidden="true" ma:internalName="MediaServiceDateTaken" ma:readOnly="true">
      <xsd:simpleType>
        <xsd:restriction base="dms:Text"/>
      </xsd:simpleType>
    </xsd:element>
    <xsd:element name="MediaServiceAutoTags" ma:index="11" nillable="true" ma:displayName="MediaServiceAutoTags" ma:description="" ma:internalName="MediaServiceAutoTags" ma:readOnly="true">
      <xsd:simpleType>
        <xsd:restriction base="dms:Text"/>
      </xsd:simpleType>
    </xsd:element>
    <xsd:element name="Date" ma:index="14" nillable="true" ma:displayName="Date" ma:format="DateOnly" ma:internalName="Date">
      <xsd:simpleType>
        <xsd:restriction base="dms:DateTime"/>
      </xsd:simpleType>
    </xsd:element>
    <xsd:element name="MediaServiceLocation" ma:index="15" nillable="true" ma:displayName="MediaServiceLocation" ma:descrip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8143d17-ecb7-4b9c-bd92-b87463ab2cfb" elementFormDefault="qualified">
    <xsd:import namespace="http://schemas.microsoft.com/office/2006/documentManagement/types"/>
    <xsd:import namespace="http://schemas.microsoft.com/office/infopath/2007/PartnerControls"/>
    <xsd:element name="SharedWithUsers" ma:index="12"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2CF292D-155B-4F00-85EC-69BB40535BDC}">
  <ds:schemaRefs>
    <ds:schemaRef ds:uri="http://purl.org/dc/elements/1.1/"/>
    <ds:schemaRef ds:uri="d3106e0d-2c96-4344-b832-a7ddc045d5c6"/>
    <ds:schemaRef ds:uri="http://www.w3.org/XML/1998/namespace"/>
    <ds:schemaRef ds:uri="http://schemas.microsoft.com/office/infopath/2007/PartnerControls"/>
    <ds:schemaRef ds:uri="http://schemas.microsoft.com/office/2006/documentManagement/types"/>
    <ds:schemaRef ds:uri="e8143d17-ecb7-4b9c-bd92-b87463ab2cfb"/>
    <ds:schemaRef ds:uri="http://purl.org/dc/terms/"/>
    <ds:schemaRef ds:uri="http://schemas.microsoft.com/office/2006/metadata/properties"/>
    <ds:schemaRef ds:uri="http://schemas.openxmlformats.org/package/2006/metadata/core-properties"/>
    <ds:schemaRef ds:uri="http://purl.org/dc/dcmitype/"/>
  </ds:schemaRefs>
</ds:datastoreItem>
</file>

<file path=customXml/itemProps2.xml><?xml version="1.0" encoding="utf-8"?>
<ds:datastoreItem xmlns:ds="http://schemas.openxmlformats.org/officeDocument/2006/customXml" ds:itemID="{54EB98B3-4DEE-48C1-98DF-7E515DCC1DFE}">
  <ds:schemaRefs>
    <ds:schemaRef ds:uri="http://schemas.microsoft.com/sharepoint/v3/contenttype/forms"/>
  </ds:schemaRefs>
</ds:datastoreItem>
</file>

<file path=customXml/itemProps3.xml><?xml version="1.0" encoding="utf-8"?>
<ds:datastoreItem xmlns:ds="http://schemas.openxmlformats.org/officeDocument/2006/customXml" ds:itemID="{FF2E56BC-0C93-431A-9A58-B52473CDAAE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106e0d-2c96-4344-b832-a7ddc045d5c6"/>
    <ds:schemaRef ds:uri="e8143d17-ecb7-4b9c-bd92-b87463ab2cf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1275</TotalTime>
  <Words>1193</Words>
  <Application>Microsoft Office PowerPoint</Application>
  <PresentationFormat>On-screen Show (4:3)</PresentationFormat>
  <Paragraphs>94</Paragraphs>
  <Slides>11</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Avenir LT Std 55 Roman</vt:lpstr>
      <vt:lpstr>Calibri</vt:lpstr>
      <vt:lpstr>Magical Brush</vt:lpstr>
      <vt:lpstr>Office Theme</vt:lpstr>
      <vt:lpstr>PowerPoint Presentation</vt:lpstr>
      <vt:lpstr>PowerPoint Presentation</vt:lpstr>
      <vt:lpstr>Genes are like…</vt:lpstr>
      <vt:lpstr>PowerPoint Presentation</vt:lpstr>
      <vt:lpstr>PowerPoint Presentation</vt:lpstr>
      <vt:lpstr>What happens when something is missing?</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Bruce</dc:creator>
  <cp:lastModifiedBy>Danielle Singleton</cp:lastModifiedBy>
  <cp:revision>88</cp:revision>
  <dcterms:created xsi:type="dcterms:W3CDTF">2013-07-18T09:52:20Z</dcterms:created>
  <dcterms:modified xsi:type="dcterms:W3CDTF">2019-09-05T10:54:02Z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0x010100D540F8EE177934428CEA035B8A294D62</vt:lpwstr>
  </property>
</Properties>
</file>