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handoutMasterIdLst>
    <p:handoutMasterId r:id="rId14"/>
  </p:handoutMasterIdLst>
  <p:sldIdLst>
    <p:sldId id="276" r:id="rId5"/>
    <p:sldId id="278" r:id="rId6"/>
    <p:sldId id="277" r:id="rId7"/>
    <p:sldId id="279" r:id="rId8"/>
    <p:sldId id="280" r:id="rId9"/>
    <p:sldId id="281" r:id="rId10"/>
    <p:sldId id="283" r:id="rId11"/>
    <p:sldId id="282" r:id="rId12"/>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4DC5"/>
    <a:srgbClr val="2A5CAA"/>
    <a:srgbClr val="0C3455"/>
    <a:srgbClr val="FFE600"/>
    <a:srgbClr val="000000"/>
    <a:srgbClr val="B9E5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835" autoAdjust="0"/>
    <p:restoredTop sz="63436" autoAdjust="0"/>
  </p:normalViewPr>
  <p:slideViewPr>
    <p:cSldViewPr>
      <p:cViewPr varScale="1">
        <p:scale>
          <a:sx n="52" d="100"/>
          <a:sy n="52" d="100"/>
        </p:scale>
        <p:origin x="1872" y="43"/>
      </p:cViewPr>
      <p:guideLst>
        <p:guide orient="horz" pos="2160"/>
        <p:guide pos="2880"/>
      </p:guideLst>
    </p:cSldViewPr>
  </p:slideViewPr>
  <p:notesTextViewPr>
    <p:cViewPr>
      <p:scale>
        <a:sx n="1" d="1"/>
        <a:sy n="1" d="1"/>
      </p:scale>
      <p:origin x="0" y="0"/>
    </p:cViewPr>
  </p:notesTextViewPr>
  <p:notesViewPr>
    <p:cSldViewPr>
      <p:cViewPr varScale="1">
        <p:scale>
          <a:sx n="76" d="100"/>
          <a:sy n="76" d="100"/>
        </p:scale>
        <p:origin x="-2214"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A3E1EA74-C98E-4C1D-B793-4D55F448FA7D}" type="datetimeFigureOut">
              <a:rPr lang="en-GB" smtClean="0"/>
              <a:t>05/09/2019</a:t>
            </a:fld>
            <a:endParaRPr lang="en-GB"/>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F0D52F0C-1E4C-4661-A9CF-165590C91075}" type="slidenum">
              <a:rPr lang="en-GB" smtClean="0"/>
              <a:t>‹#›</a:t>
            </a:fld>
            <a:endParaRPr lang="en-GB"/>
          </a:p>
        </p:txBody>
      </p:sp>
    </p:spTree>
    <p:extLst>
      <p:ext uri="{BB962C8B-B14F-4D97-AF65-F5344CB8AC3E}">
        <p14:creationId xmlns:p14="http://schemas.microsoft.com/office/powerpoint/2010/main" val="40241720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1F755394-C01D-4DDF-8957-403945EAB10A}" type="datetimeFigureOut">
              <a:rPr lang="en-GB" smtClean="0"/>
              <a:t>05/09/2019</a:t>
            </a:fld>
            <a:endParaRPr lang="en-GB"/>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BF2B32FC-9E03-4974-810A-919A0AD65E74}" type="slidenum">
              <a:rPr lang="en-GB" smtClean="0"/>
              <a:t>‹#›</a:t>
            </a:fld>
            <a:endParaRPr lang="en-GB"/>
          </a:p>
        </p:txBody>
      </p:sp>
    </p:spTree>
    <p:extLst>
      <p:ext uri="{BB962C8B-B14F-4D97-AF65-F5344CB8AC3E}">
        <p14:creationId xmlns:p14="http://schemas.microsoft.com/office/powerpoint/2010/main" val="2609704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genesareus.org/filmlibrary/ashleysstory"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latinLnBrk="0" hangingPunct="1"/>
            <a:r>
              <a:rPr lang="en-GB" sz="1200" kern="1200" dirty="0">
                <a:solidFill>
                  <a:schemeClr val="tx1"/>
                </a:solidFill>
                <a:effectLst/>
                <a:latin typeface="+mn-lt"/>
                <a:ea typeface="+mn-ea"/>
                <a:cs typeface="+mn-cs"/>
              </a:rPr>
              <a:t>Good morning! How are you all today? </a:t>
            </a:r>
            <a:endParaRPr lang="en-GB" dirty="0">
              <a:effectLst/>
            </a:endParaRPr>
          </a:p>
          <a:p>
            <a:pPr rtl="0" eaLnBrk="1" latinLnBrk="0" hangingPunct="1"/>
            <a:endParaRPr lang="en-GB" sz="1200" kern="1200" dirty="0">
              <a:solidFill>
                <a:schemeClr val="tx1"/>
              </a:solidFill>
              <a:effectLst/>
              <a:latin typeface="+mn-lt"/>
              <a:ea typeface="+mn-ea"/>
              <a:cs typeface="+mn-cs"/>
            </a:endParaRPr>
          </a:p>
          <a:p>
            <a:pPr rtl="0" eaLnBrk="1" latinLnBrk="0" hangingPunct="1"/>
            <a:r>
              <a:rPr lang="en-GB" sz="1200" b="1" kern="1200" dirty="0">
                <a:solidFill>
                  <a:schemeClr val="tx1"/>
                </a:solidFill>
                <a:effectLst/>
                <a:latin typeface="+mn-lt"/>
                <a:ea typeface="+mn-ea"/>
                <a:cs typeface="+mn-cs"/>
              </a:rPr>
              <a:t>My name is XXXXX and I am XXXXXX</a:t>
            </a:r>
          </a:p>
          <a:p>
            <a:pPr rtl="0" eaLnBrk="1" latinLnBrk="0" hangingPunct="1"/>
            <a:endParaRPr lang="en-GB" dirty="0">
              <a:effectLst/>
            </a:endParaRPr>
          </a:p>
          <a:p>
            <a:pPr rtl="0" eaLnBrk="1" latinLnBrk="0" hangingPunct="1"/>
            <a:r>
              <a:rPr lang="en-GB" sz="1200" kern="1200" dirty="0">
                <a:solidFill>
                  <a:schemeClr val="tx1"/>
                </a:solidFill>
                <a:effectLst/>
                <a:latin typeface="+mn-lt"/>
                <a:ea typeface="+mn-ea"/>
                <a:cs typeface="+mn-cs"/>
              </a:rPr>
              <a:t>On</a:t>
            </a:r>
            <a:r>
              <a:rPr lang="en-GB" sz="1200" kern="1200" baseline="0" dirty="0">
                <a:solidFill>
                  <a:schemeClr val="tx1"/>
                </a:solidFill>
                <a:effectLst/>
                <a:latin typeface="+mn-lt"/>
                <a:ea typeface="+mn-ea"/>
                <a:cs typeface="+mn-cs"/>
              </a:rPr>
              <a:t> Friday, we’re going to be taking part in </a:t>
            </a:r>
            <a:r>
              <a:rPr lang="en-GB" sz="1200" kern="1200" dirty="0">
                <a:solidFill>
                  <a:schemeClr val="tx1"/>
                </a:solidFill>
                <a:effectLst/>
                <a:latin typeface="+mn-lt"/>
                <a:ea typeface="+mn-ea"/>
                <a:cs typeface="+mn-cs"/>
              </a:rPr>
              <a:t>Jeans for Genes Day!</a:t>
            </a:r>
            <a:r>
              <a:rPr lang="en-GB" sz="1200" kern="1200" baseline="0" dirty="0">
                <a:solidFill>
                  <a:schemeClr val="tx1"/>
                </a:solidFill>
                <a:effectLst/>
                <a:latin typeface="+mn-lt"/>
                <a:ea typeface="+mn-ea"/>
                <a:cs typeface="+mn-cs"/>
              </a:rPr>
              <a:t> We’ll be joining thousands of adults and children across the UK paying £1 / £2 to wear their jeans to work or school for the day.</a:t>
            </a:r>
            <a:endParaRPr lang="en-GB" dirty="0">
              <a:effectLst/>
            </a:endParaRP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1</a:t>
            </a:fld>
            <a:endParaRPr lang="en-GB"/>
          </a:p>
        </p:txBody>
      </p:sp>
    </p:spTree>
    <p:extLst>
      <p:ext uri="{BB962C8B-B14F-4D97-AF65-F5344CB8AC3E}">
        <p14:creationId xmlns:p14="http://schemas.microsoft.com/office/powerpoint/2010/main" val="3089501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latinLnBrk="0" hangingPunct="1"/>
            <a:r>
              <a:rPr lang="en-GB" baseline="0" dirty="0"/>
              <a:t>You’ll be asked to wear your jeans and donate to help children like </a:t>
            </a:r>
            <a:r>
              <a:rPr lang="en-GB" sz="1200" kern="1200" baseline="0" dirty="0">
                <a:solidFill>
                  <a:schemeClr val="tx1"/>
                </a:solidFill>
                <a:effectLst/>
                <a:latin typeface="+mn-lt"/>
                <a:ea typeface="+mn-ea"/>
                <a:cs typeface="+mn-cs"/>
              </a:rPr>
              <a:t>Star, Ashley and </a:t>
            </a:r>
            <a:r>
              <a:rPr lang="en-GB" sz="1200" kern="1200" baseline="0" dirty="0" err="1">
                <a:solidFill>
                  <a:schemeClr val="tx1"/>
                </a:solidFill>
                <a:effectLst/>
                <a:latin typeface="+mn-lt"/>
                <a:ea typeface="+mn-ea"/>
                <a:cs typeface="+mn-cs"/>
              </a:rPr>
              <a:t>Tamilore</a:t>
            </a:r>
            <a:r>
              <a:rPr lang="en-GB" sz="1200" kern="1200" baseline="0" dirty="0">
                <a:solidFill>
                  <a:schemeClr val="tx1"/>
                </a:solidFill>
                <a:effectLst/>
                <a:latin typeface="+mn-lt"/>
                <a:ea typeface="+mn-ea"/>
                <a:cs typeface="+mn-cs"/>
              </a:rPr>
              <a:t> above. Each of these children have a different genetic condition that affects them in different ways:</a:t>
            </a:r>
          </a:p>
          <a:p>
            <a:pPr rtl="0" eaLnBrk="1" latinLnBrk="0" hangingPunct="1"/>
            <a:endParaRPr lang="en-GB" dirty="0"/>
          </a:p>
          <a:p>
            <a:pPr indent="-228600" eaLnBrk="1" hangingPunct="1"/>
            <a:r>
              <a:rPr lang="en-GB" dirty="0"/>
              <a:t>Put up your hand if you’ve ever broken a bone. Was it painful? Did you spend time in hospital? Well Star</a:t>
            </a:r>
            <a:r>
              <a:rPr lang="en-GB" baseline="0" dirty="0"/>
              <a:t> </a:t>
            </a:r>
            <a:r>
              <a:rPr lang="en-GB" dirty="0"/>
              <a:t>is just ten years old and she has broken 33 bones in her body! She has a genetic disorder which means her bones break very easily;</a:t>
            </a:r>
            <a:r>
              <a:rPr lang="en-GB" baseline="0" dirty="0"/>
              <a:t> </a:t>
            </a:r>
            <a:r>
              <a:rPr lang="en-GB" dirty="0"/>
              <a:t>she has broken bones by just tripping up the stairs. – </a:t>
            </a:r>
            <a:r>
              <a:rPr lang="en-GB" b="1" dirty="0"/>
              <a:t>Brittle Bone Disease</a:t>
            </a:r>
          </a:p>
          <a:p>
            <a:pPr indent="-228600" eaLnBrk="1" hangingPunct="1"/>
            <a:endParaRPr lang="en-GB" b="1" dirty="0"/>
          </a:p>
          <a:p>
            <a:pPr indent="-228600" eaLnBrk="1" hangingPunct="1"/>
            <a:r>
              <a:rPr lang="en-GB" b="0" dirty="0"/>
              <a:t>Ashley</a:t>
            </a:r>
            <a:r>
              <a:rPr lang="en-GB" b="0" baseline="0" dirty="0"/>
              <a:t> </a:t>
            </a:r>
            <a:r>
              <a:rPr lang="en-GB" sz="1200" b="0" i="0" kern="1200" dirty="0">
                <a:solidFill>
                  <a:schemeClr val="tx1"/>
                </a:solidFill>
                <a:effectLst/>
                <a:latin typeface="+mn-lt"/>
                <a:ea typeface="+mn-ea"/>
                <a:cs typeface="+mn-cs"/>
              </a:rPr>
              <a:t>was born without a jaw, cheekbones and ears. He has lots of difficulty</a:t>
            </a:r>
            <a:r>
              <a:rPr lang="en-GB" sz="1200" b="0" i="0" kern="1200" baseline="0" dirty="0">
                <a:solidFill>
                  <a:schemeClr val="tx1"/>
                </a:solidFill>
                <a:effectLst/>
                <a:latin typeface="+mn-lt"/>
                <a:ea typeface="+mn-ea"/>
                <a:cs typeface="+mn-cs"/>
              </a:rPr>
              <a:t> hearing and breathing and has had to have thirty operations to help him grow properly. He has also been bullied by people who don’t understand the way he looks. – </a:t>
            </a:r>
            <a:r>
              <a:rPr lang="en-GB" sz="1200" b="1" i="0" kern="1200" baseline="0" dirty="0" err="1">
                <a:solidFill>
                  <a:schemeClr val="tx1"/>
                </a:solidFill>
                <a:effectLst/>
                <a:latin typeface="+mn-lt"/>
                <a:ea typeface="+mn-ea"/>
                <a:cs typeface="+mn-cs"/>
              </a:rPr>
              <a:t>Treacher</a:t>
            </a:r>
            <a:r>
              <a:rPr lang="en-GB" sz="1200" b="1" i="0" kern="1200" baseline="0" dirty="0">
                <a:solidFill>
                  <a:schemeClr val="tx1"/>
                </a:solidFill>
                <a:effectLst/>
                <a:latin typeface="+mn-lt"/>
                <a:ea typeface="+mn-ea"/>
                <a:cs typeface="+mn-cs"/>
              </a:rPr>
              <a:t> Collins Syndrome</a:t>
            </a:r>
          </a:p>
          <a:p>
            <a:pPr indent="-228600" eaLnBrk="1" hangingPunct="1"/>
            <a:endParaRPr lang="en-GB" sz="1200" b="0" i="0" kern="1200" baseline="0" dirty="0">
              <a:solidFill>
                <a:schemeClr val="tx1"/>
              </a:solidFill>
              <a:effectLst/>
              <a:latin typeface="+mn-lt"/>
              <a:ea typeface="+mn-ea"/>
              <a:cs typeface="+mn-cs"/>
            </a:endParaRPr>
          </a:p>
          <a:p>
            <a:pPr indent="-228600" eaLnBrk="1" hangingPunct="1"/>
            <a:r>
              <a:rPr lang="en-GB" sz="1200" b="0" i="0" kern="1200" baseline="0" dirty="0" err="1">
                <a:solidFill>
                  <a:schemeClr val="tx1"/>
                </a:solidFill>
                <a:effectLst/>
                <a:latin typeface="+mn-lt"/>
                <a:ea typeface="+mn-ea"/>
                <a:cs typeface="+mn-cs"/>
              </a:rPr>
              <a:t>Tamilore</a:t>
            </a:r>
            <a:r>
              <a:rPr lang="en-GB" sz="1200" b="0" i="0" kern="1200" baseline="0" dirty="0">
                <a:solidFill>
                  <a:schemeClr val="tx1"/>
                </a:solidFill>
                <a:effectLst/>
                <a:latin typeface="+mn-lt"/>
                <a:ea typeface="+mn-ea"/>
                <a:cs typeface="+mn-cs"/>
              </a:rPr>
              <a:t> has sickle cell anaemia, which means his blood cells are a different shape to ours and when they travel around his body, they sometimes get stuck which causes him a lot of pain. He has to have lots of time off school and is unable to do all the hobbies he’d like to do, like play football with his friends. </a:t>
            </a:r>
            <a:r>
              <a:rPr lang="en-GB" sz="1200" b="1" i="0" kern="1200" baseline="0" dirty="0">
                <a:solidFill>
                  <a:schemeClr val="tx1"/>
                </a:solidFill>
                <a:effectLst/>
                <a:latin typeface="+mn-lt"/>
                <a:ea typeface="+mn-ea"/>
                <a:cs typeface="+mn-cs"/>
              </a:rPr>
              <a:t>– Sickle Cell Anaemia</a:t>
            </a:r>
          </a:p>
          <a:p>
            <a:pPr indent="-228600" eaLnBrk="1" hangingPunct="1"/>
            <a:endParaRPr lang="en-GB" sz="1200" b="1" i="0" kern="1200" baseline="0" dirty="0">
              <a:solidFill>
                <a:schemeClr val="tx1"/>
              </a:solidFill>
              <a:effectLst/>
              <a:latin typeface="+mn-lt"/>
              <a:ea typeface="+mn-ea"/>
              <a:cs typeface="+mn-cs"/>
            </a:endParaRPr>
          </a:p>
          <a:p>
            <a:pPr indent="-228600" eaLnBrk="1" hangingPunct="1"/>
            <a:r>
              <a:rPr lang="en-GB" sz="1200" b="0" i="0" kern="1200" baseline="0" dirty="0">
                <a:solidFill>
                  <a:schemeClr val="tx1"/>
                </a:solidFill>
                <a:effectLst/>
                <a:latin typeface="+mn-lt"/>
                <a:ea typeface="+mn-ea"/>
                <a:cs typeface="+mn-cs"/>
              </a:rPr>
              <a:t>There are over 6,000 different genetic conditions and lots of children are affected by them: 1 in 25 in the UK in fact! </a:t>
            </a:r>
            <a:endParaRPr lang="en-GB" b="0" dirty="0"/>
          </a:p>
          <a:p>
            <a:pPr rtl="0" eaLnBrk="1" latinLnBrk="0" hangingPunct="1"/>
            <a:endParaRPr lang="en-GB"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2</a:t>
            </a:fld>
            <a:endParaRPr lang="en-GB"/>
          </a:p>
        </p:txBody>
      </p:sp>
    </p:spTree>
    <p:extLst>
      <p:ext uri="{BB962C8B-B14F-4D97-AF65-F5344CB8AC3E}">
        <p14:creationId xmlns:p14="http://schemas.microsoft.com/office/powerpoint/2010/main" val="2086742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GB" dirty="0"/>
              <a:t>Other genetic conditions mean that…</a:t>
            </a:r>
          </a:p>
          <a:p>
            <a:pPr marL="0" indent="0">
              <a:buFont typeface="Arial" pitchFamily="34" charset="0"/>
              <a:buNone/>
            </a:pPr>
            <a:endParaRPr lang="en-GB" dirty="0"/>
          </a:p>
          <a:p>
            <a:pPr marL="171450" indent="-171450">
              <a:buFont typeface="Arial" pitchFamily="34" charset="0"/>
              <a:buChar char="•"/>
            </a:pPr>
            <a:r>
              <a:rPr lang="en-GB" dirty="0"/>
              <a:t>Some children find it hard to move around so</a:t>
            </a:r>
            <a:r>
              <a:rPr lang="en-GB" baseline="0" dirty="0"/>
              <a:t> need to use a </a:t>
            </a:r>
            <a:r>
              <a:rPr lang="en-GB" dirty="0"/>
              <a:t>wheelchair, or</a:t>
            </a:r>
            <a:r>
              <a:rPr lang="en-GB" baseline="0" dirty="0"/>
              <a:t> walk with sticks</a:t>
            </a:r>
            <a:endParaRPr lang="en-GB" dirty="0"/>
          </a:p>
          <a:p>
            <a:pPr marL="171450" indent="-171450">
              <a:buFont typeface="Arial" pitchFamily="34" charset="0"/>
              <a:buChar char="•"/>
            </a:pPr>
            <a:r>
              <a:rPr lang="en-GB" dirty="0"/>
              <a:t>Some children find it hard to understand</a:t>
            </a:r>
          </a:p>
          <a:p>
            <a:pPr marL="171450" indent="-171450">
              <a:buFont typeface="Arial" pitchFamily="34" charset="0"/>
              <a:buChar char="•"/>
            </a:pPr>
            <a:r>
              <a:rPr lang="en-GB" dirty="0"/>
              <a:t>Some children look different and are often stared at and teased</a:t>
            </a:r>
          </a:p>
          <a:p>
            <a:pPr marL="171450" indent="-171450">
              <a:buFont typeface="Arial" pitchFamily="34" charset="0"/>
              <a:buChar char="•"/>
            </a:pPr>
            <a:r>
              <a:rPr lang="en-GB" dirty="0"/>
              <a:t>Some children have to take extra care to live a normal life every day</a:t>
            </a: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3</a:t>
            </a:fld>
            <a:endParaRPr lang="en-GB"/>
          </a:p>
        </p:txBody>
      </p:sp>
    </p:spTree>
    <p:extLst>
      <p:ext uri="{BB962C8B-B14F-4D97-AF65-F5344CB8AC3E}">
        <p14:creationId xmlns:p14="http://schemas.microsoft.com/office/powerpoint/2010/main" val="2213602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GB" dirty="0"/>
              <a:t>WE SUGGEST USING THIS PART OF THE ASSEMBLY TO SHOW THE TIANA AND STAR FILM AT</a:t>
            </a:r>
          </a:p>
          <a:p>
            <a:pPr indent="-228600" eaLnBrk="1" hangingPunct="1"/>
            <a:endParaRPr lang="en-GB" dirty="0"/>
          </a:p>
          <a:p>
            <a:pPr indent="-228600" eaLnBrk="1" hangingPunct="1"/>
            <a:r>
              <a:rPr lang="en-GB" dirty="0"/>
              <a:t>https://www.youtube.com/watch?v=6b7cWvMlw8Y</a:t>
            </a:r>
          </a:p>
          <a:p>
            <a:pPr indent="-228600" eaLnBrk="1" hangingPunct="1"/>
            <a:endParaRPr lang="en-GB" dirty="0"/>
          </a:p>
          <a:p>
            <a:pPr indent="-228600" eaLnBrk="1" hangingPunct="1"/>
            <a:endParaRPr lang="en-GB" dirty="0"/>
          </a:p>
          <a:p>
            <a:pPr indent="-228600" eaLnBrk="1" hangingPunct="1"/>
            <a:r>
              <a:rPr lang="en-GB" b="0" dirty="0"/>
              <a:t>OTHER</a:t>
            </a:r>
            <a:r>
              <a:rPr lang="en-GB" b="0" baseline="0" dirty="0"/>
              <a:t> SUITABLE FILMS FROM OUR RANGE ARE</a:t>
            </a:r>
            <a:endParaRPr lang="en-GB" b="0" dirty="0"/>
          </a:p>
          <a:p>
            <a:pPr marL="0" marR="0" indent="-228600" algn="l" defTabSz="914400" rtl="0" eaLnBrk="1" fontAlgn="auto" latinLnBrk="0" hangingPunct="1">
              <a:lnSpc>
                <a:spcPct val="100000"/>
              </a:lnSpc>
              <a:spcBef>
                <a:spcPts val="0"/>
              </a:spcBef>
              <a:spcAft>
                <a:spcPts val="0"/>
              </a:spcAft>
              <a:buClrTx/>
              <a:buSzTx/>
              <a:buFontTx/>
              <a:buNone/>
              <a:tabLst/>
              <a:defRPr/>
            </a:pPr>
            <a:endParaRPr lang="en-GB" dirty="0">
              <a:hlinkClick r:id="rId3"/>
            </a:endParaRPr>
          </a:p>
          <a:p>
            <a:pPr indent="-228600" eaLnBrk="1" hangingPunct="1"/>
            <a:r>
              <a:rPr lang="en-GB" b="0" dirty="0" err="1"/>
              <a:t>Carys</a:t>
            </a:r>
            <a:r>
              <a:rPr lang="en-GB" b="0" baseline="0" dirty="0"/>
              <a:t> and George’s story https://www.youtube.com/watch?v=d8B-rdUrO9U&amp;t=254s</a:t>
            </a:r>
          </a:p>
          <a:p>
            <a:pPr indent="-228600" eaLnBrk="1" hangingPunct="1"/>
            <a:r>
              <a:rPr lang="en-GB" b="0" baseline="0" dirty="0"/>
              <a:t>Ashley’s story  https://www.youtube.com/watch?v=tYYMRd39wcE&amp;t=183s</a:t>
            </a:r>
          </a:p>
          <a:p>
            <a:pPr indent="-228600" eaLnBrk="1" hangingPunct="1"/>
            <a:endParaRPr lang="en-GB" b="0" dirty="0"/>
          </a:p>
          <a:p>
            <a:pPr indent="-228600" eaLnBrk="1" hangingPunct="1"/>
            <a:endParaRPr lang="en-GB" b="0" dirty="0"/>
          </a:p>
          <a:p>
            <a:pPr indent="-228600" eaLnBrk="1" hangingPunct="1"/>
            <a:endParaRPr lang="en-GB" b="0" dirty="0"/>
          </a:p>
          <a:p>
            <a:pPr indent="-228600" eaLnBrk="1" hangingPunct="1"/>
            <a:endParaRPr lang="en-GB" b="1" dirty="0"/>
          </a:p>
          <a:p>
            <a:pPr marL="0" marR="0" indent="-228600" algn="l" defTabSz="914400" rtl="0" eaLnBrk="1" fontAlgn="auto" latinLnBrk="0" hangingPunct="1">
              <a:lnSpc>
                <a:spcPct val="100000"/>
              </a:lnSpc>
              <a:spcBef>
                <a:spcPts val="0"/>
              </a:spcBef>
              <a:spcAft>
                <a:spcPts val="0"/>
              </a:spcAft>
              <a:buClrTx/>
              <a:buSzTx/>
              <a:buFontTx/>
              <a:buNone/>
              <a:tabLst/>
              <a:defRPr/>
            </a:pPr>
            <a:r>
              <a:rPr lang="en-GB" b="1" dirty="0"/>
              <a:t>ALL OUR</a:t>
            </a:r>
            <a:r>
              <a:rPr lang="en-GB" b="1" baseline="0" dirty="0"/>
              <a:t> FILMS CAN BE FOUND ONLINE: </a:t>
            </a:r>
            <a:r>
              <a:rPr lang="en-GB" dirty="0"/>
              <a:t>https://www.jeansforgenesday.org/our-work/who-we-help</a:t>
            </a:r>
          </a:p>
          <a:p>
            <a:pPr indent="-228600" eaLnBrk="1" hangingPunct="1"/>
            <a:endParaRPr lang="en-GB" b="1" dirty="0"/>
          </a:p>
          <a:p>
            <a:pPr indent="-228600" eaLnBrk="1" hangingPunct="1"/>
            <a:endParaRPr lang="en-GB" b="1" dirty="0"/>
          </a:p>
          <a:p>
            <a:pPr indent="-228600" eaLnBrk="1" hangingPunct="1"/>
            <a:r>
              <a:rPr lang="en-GB" b="1" dirty="0"/>
              <a:t>OR</a:t>
            </a:r>
            <a:endParaRPr lang="en-US" b="1" dirty="0"/>
          </a:p>
          <a:p>
            <a:pPr indent="-228600" eaLnBrk="1" hangingPunct="1"/>
            <a:endParaRPr lang="en-US" dirty="0"/>
          </a:p>
          <a:p>
            <a:pPr indent="-228600" eaLnBrk="1" hangingPunct="1"/>
            <a:r>
              <a:rPr lang="en-US" dirty="0"/>
              <a:t>This could be an opportunity to tell the story of your child or a child you know. If you would like to tell a personal story then it should be straightforward for you to change the name at the top of the slide and replace the photo / video with one of your own.</a:t>
            </a:r>
          </a:p>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4</a:t>
            </a:fld>
            <a:endParaRPr lang="en-GB"/>
          </a:p>
        </p:txBody>
      </p:sp>
    </p:spTree>
    <p:extLst>
      <p:ext uri="{BB962C8B-B14F-4D97-AF65-F5344CB8AC3E}">
        <p14:creationId xmlns:p14="http://schemas.microsoft.com/office/powerpoint/2010/main" val="1141650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Each of our £1 donations will</a:t>
            </a:r>
            <a:r>
              <a:rPr lang="en-GB" baseline="0" dirty="0"/>
              <a:t> help to buy practical day-to-day support as well as special equipment for children with different problems in their bodies, like a wheelchair or frame to help them walk better or it might allow children who are not normally able to play with others the chance to go on holiday and have fun and make friends.</a:t>
            </a:r>
            <a:endParaRPr lang="en-GB" dirty="0"/>
          </a:p>
          <a:p>
            <a:endParaRPr lang="en-GB" baseline="0" dirty="0"/>
          </a:p>
          <a:p>
            <a:r>
              <a:rPr lang="en-GB" baseline="0" dirty="0"/>
              <a:t>This year, for example, the money we raise will go towards:</a:t>
            </a:r>
          </a:p>
          <a:p>
            <a:pPr marL="171450" indent="-171450">
              <a:buFont typeface="Arial" pitchFamily="34" charset="0"/>
              <a:buChar char="•"/>
            </a:pPr>
            <a:r>
              <a:rPr lang="en-GB" sz="1200" b="0" i="0" kern="1200" dirty="0">
                <a:solidFill>
                  <a:schemeClr val="tx1"/>
                </a:solidFill>
                <a:effectLst/>
                <a:latin typeface="+mn-lt"/>
                <a:ea typeface="+mn-ea"/>
                <a:cs typeface="+mn-cs"/>
              </a:rPr>
              <a:t>A piece of equipment,</a:t>
            </a:r>
            <a:r>
              <a:rPr lang="en-GB" sz="1200" b="0" i="0" kern="1200" baseline="0" dirty="0">
                <a:solidFill>
                  <a:schemeClr val="tx1"/>
                </a:solidFill>
                <a:effectLst/>
                <a:latin typeface="+mn-lt"/>
                <a:ea typeface="+mn-ea"/>
                <a:cs typeface="+mn-cs"/>
              </a:rPr>
              <a:t> called a </a:t>
            </a:r>
            <a:r>
              <a:rPr lang="en-GB" sz="1200" b="0" i="0" kern="1200" baseline="0" dirty="0" err="1">
                <a:solidFill>
                  <a:schemeClr val="tx1"/>
                </a:solidFill>
                <a:effectLst/>
                <a:latin typeface="+mn-lt"/>
                <a:ea typeface="+mn-ea"/>
                <a:cs typeface="+mn-cs"/>
              </a:rPr>
              <a:t>Tobii</a:t>
            </a:r>
            <a:r>
              <a:rPr lang="en-GB" sz="1200" b="0" i="0" kern="1200" baseline="0" dirty="0">
                <a:solidFill>
                  <a:schemeClr val="tx1"/>
                </a:solidFill>
                <a:effectLst/>
                <a:latin typeface="+mn-lt"/>
                <a:ea typeface="+mn-ea"/>
                <a:cs typeface="+mn-cs"/>
              </a:rPr>
              <a:t> Eye Gaze, to help three little girls with </a:t>
            </a:r>
            <a:r>
              <a:rPr lang="en-GB" sz="1200" b="0" i="0" kern="1200" baseline="0" dirty="0" err="1">
                <a:solidFill>
                  <a:schemeClr val="tx1"/>
                </a:solidFill>
                <a:effectLst/>
                <a:latin typeface="+mn-lt"/>
                <a:ea typeface="+mn-ea"/>
                <a:cs typeface="+mn-cs"/>
              </a:rPr>
              <a:t>Rett</a:t>
            </a:r>
            <a:r>
              <a:rPr lang="en-GB" sz="1200" b="0" i="0" kern="1200" baseline="0" dirty="0">
                <a:solidFill>
                  <a:schemeClr val="tx1"/>
                </a:solidFill>
                <a:effectLst/>
                <a:latin typeface="+mn-lt"/>
                <a:ea typeface="+mn-ea"/>
                <a:cs typeface="+mn-cs"/>
              </a:rPr>
              <a:t> syndrome (a regressive condition meaning they can’t move, speak or eat for themselves) to communicate with those around them</a:t>
            </a:r>
            <a:endParaRPr lang="en-GB" sz="1200" b="0" i="0" kern="1200" dirty="0">
              <a:solidFill>
                <a:schemeClr val="tx1"/>
              </a:solidFill>
              <a:effectLst/>
              <a:latin typeface="+mn-lt"/>
              <a:ea typeface="+mn-ea"/>
              <a:cs typeface="+mn-cs"/>
            </a:endParaRPr>
          </a:p>
          <a:p>
            <a:pPr marL="171450" indent="-171450">
              <a:buFont typeface="Arial" pitchFamily="34" charset="0"/>
              <a:buChar char="•"/>
            </a:pPr>
            <a:r>
              <a:rPr lang="en-GB" sz="1200" b="0" i="0" kern="1200" dirty="0">
                <a:solidFill>
                  <a:schemeClr val="tx1"/>
                </a:solidFill>
                <a:effectLst/>
                <a:latin typeface="+mn-lt"/>
                <a:ea typeface="+mn-ea"/>
                <a:cs typeface="+mn-cs"/>
              </a:rPr>
              <a:t>A weekend away for families affected by EB, allowing children and parents to meet each other and hear from medical professionals, in a safe environment with</a:t>
            </a:r>
            <a:r>
              <a:rPr lang="en-GB"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specialist EB nursing staff on hand. </a:t>
            </a:r>
          </a:p>
          <a:p>
            <a:pPr marL="171450" indent="-171450">
              <a:buFont typeface="Arial" pitchFamily="34" charset="0"/>
              <a:buChar char="•"/>
            </a:pPr>
            <a:r>
              <a:rPr lang="en-GB" sz="1200" b="0" i="0" kern="1200" dirty="0">
                <a:solidFill>
                  <a:schemeClr val="tx1"/>
                </a:solidFill>
                <a:effectLst/>
                <a:latin typeface="+mn-lt"/>
                <a:ea typeface="+mn-ea"/>
                <a:cs typeface="+mn-cs"/>
              </a:rPr>
              <a:t>A member of staff to provide direct support and advice to children and families affected by a rare genetic condition called </a:t>
            </a:r>
            <a:r>
              <a:rPr lang="en-GB" sz="1200" b="0" i="0" kern="1200" dirty="0" err="1">
                <a:solidFill>
                  <a:schemeClr val="tx1"/>
                </a:solidFill>
                <a:effectLst/>
                <a:latin typeface="+mn-lt"/>
                <a:ea typeface="+mn-ea"/>
                <a:cs typeface="+mn-cs"/>
              </a:rPr>
              <a:t>Bardet-Biedl</a:t>
            </a:r>
            <a:r>
              <a:rPr lang="en-GB" sz="1200" b="0" i="0" kern="1200" baseline="0" dirty="0">
                <a:solidFill>
                  <a:schemeClr val="tx1"/>
                </a:solidFill>
                <a:effectLst/>
                <a:latin typeface="+mn-lt"/>
                <a:ea typeface="+mn-ea"/>
                <a:cs typeface="+mn-cs"/>
              </a:rPr>
              <a:t> syndrome (a</a:t>
            </a:r>
            <a:r>
              <a:rPr lang="en-GB" sz="1200" b="0" i="0" kern="1200" dirty="0">
                <a:solidFill>
                  <a:schemeClr val="tx1"/>
                </a:solidFill>
                <a:effectLst/>
                <a:latin typeface="+mn-lt"/>
                <a:ea typeface="+mn-ea"/>
                <a:cs typeface="+mn-cs"/>
              </a:rPr>
              <a:t>ffected children suffer from vision loss leading to blindness; become obese; have kidney abnormalities, which can be life-threatening; experience developmental delay; and have difficulties with learning, speech and language, and balance and coordination).</a:t>
            </a:r>
            <a:endParaRPr lang="en-GB" b="0"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5</a:t>
            </a:fld>
            <a:endParaRPr lang="en-GB"/>
          </a:p>
        </p:txBody>
      </p:sp>
    </p:spTree>
    <p:extLst>
      <p:ext uri="{BB962C8B-B14F-4D97-AF65-F5344CB8AC3E}">
        <p14:creationId xmlns:p14="http://schemas.microsoft.com/office/powerpoint/2010/main" val="40422610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Coming in to</a:t>
            </a:r>
            <a:r>
              <a:rPr lang="en-GB" baseline="0" dirty="0"/>
              <a:t> school on Friday in our favourite pair of jeans and paying £1 means we are raising money to help children like </a:t>
            </a:r>
            <a:r>
              <a:rPr lang="en-GB" baseline="0" dirty="0" err="1"/>
              <a:t>Tiana</a:t>
            </a:r>
            <a:r>
              <a:rPr lang="en-GB" baseline="0" dirty="0"/>
              <a:t> and Star to get the help they need to cope with their genetic condition.</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As well as wearing our jeans, we’ll also be … </a:t>
            </a:r>
          </a:p>
          <a:p>
            <a:pPr marL="0" marR="0" indent="0" algn="l" defTabSz="914400" rtl="0" eaLnBrk="1" fontAlgn="auto" latinLnBrk="0" hangingPunct="1">
              <a:lnSpc>
                <a:spcPct val="100000"/>
              </a:lnSpc>
              <a:spcBef>
                <a:spcPts val="0"/>
              </a:spcBef>
              <a:spcAft>
                <a:spcPts val="0"/>
              </a:spcAft>
              <a:buClrTx/>
              <a:buSzTx/>
              <a:buFontTx/>
              <a:buNone/>
              <a:tabLst/>
              <a:defRPr/>
            </a:pPr>
            <a:endParaRPr lang="en-GB" i="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i="1" baseline="0" dirty="0"/>
              <a:t>*</a:t>
            </a:r>
            <a:r>
              <a:rPr lang="en-GB" i="0" cap="all" baseline="0" dirty="0"/>
              <a:t>please insert the other activities you have planned to celebrate the Day such as: holding a cake sale, hosting a ‘Don your Denim’ race, putting on a sponsored denim talent show </a:t>
            </a:r>
            <a:r>
              <a:rPr lang="en-GB" i="1" baseline="0" dirty="0">
                <a:solidFill>
                  <a:schemeClr val="tx1"/>
                </a:solidFill>
              </a:rPr>
              <a:t>(For more ideas, </a:t>
            </a:r>
            <a:r>
              <a:rPr lang="en-GB" i="1" baseline="0">
                <a:solidFill>
                  <a:schemeClr val="tx1"/>
                </a:solidFill>
              </a:rPr>
              <a:t>please visit https://www.jeansforgenesday.org/schools/primary-fundraising-ideas)</a:t>
            </a:r>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6</a:t>
            </a:fld>
            <a:endParaRPr lang="en-GB"/>
          </a:p>
        </p:txBody>
      </p:sp>
    </p:spTree>
    <p:extLst>
      <p:ext uri="{BB962C8B-B14F-4D97-AF65-F5344CB8AC3E}">
        <p14:creationId xmlns:p14="http://schemas.microsoft.com/office/powerpoint/2010/main" val="31109626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GB" dirty="0"/>
              <a:t>We could make sure that we don’t stare at children who look different from us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GB" dirty="0"/>
              <a:t>We could take the time to play with someone we know who has a disability</a:t>
            </a:r>
          </a:p>
          <a:p>
            <a:pPr marL="171450" indent="-171450">
              <a:buFont typeface="Arial" pitchFamily="34" charset="0"/>
              <a:buChar char="•"/>
            </a:pPr>
            <a:r>
              <a:rPr lang="en-GB" dirty="0"/>
              <a:t>We could be patient with children who don’t appear to understand</a:t>
            </a:r>
          </a:p>
          <a:p>
            <a:pPr marL="171450" indent="-171450">
              <a:buFont typeface="Arial" pitchFamily="34" charset="0"/>
              <a:buChar char="•"/>
            </a:pPr>
            <a:r>
              <a:rPr lang="en-GB" dirty="0"/>
              <a:t>We could make sure we support classmates who have to take off time school when they are unwell</a:t>
            </a: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7</a:t>
            </a:fld>
            <a:endParaRPr lang="en-GB"/>
          </a:p>
        </p:txBody>
      </p:sp>
    </p:spTree>
    <p:extLst>
      <p:ext uri="{BB962C8B-B14F-4D97-AF65-F5344CB8AC3E}">
        <p14:creationId xmlns:p14="http://schemas.microsoft.com/office/powerpoint/2010/main" val="31619185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Thank you very much for listening</a:t>
            </a:r>
            <a:r>
              <a:rPr lang="en-GB" baseline="0" dirty="0"/>
              <a:t> </a:t>
            </a:r>
            <a:r>
              <a:rPr lang="en-GB" dirty="0"/>
              <a:t>and I hope you all have a wonderful Jeans for Genes Day! </a:t>
            </a:r>
            <a:endParaRPr lang="en-GB" dirty="0">
              <a:solidFill>
                <a:srgbClr val="C00000"/>
              </a:solidFill>
            </a:endParaRP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8</a:t>
            </a:fld>
            <a:endParaRPr lang="en-GB"/>
          </a:p>
        </p:txBody>
      </p:sp>
    </p:spTree>
    <p:extLst>
      <p:ext uri="{BB962C8B-B14F-4D97-AF65-F5344CB8AC3E}">
        <p14:creationId xmlns:p14="http://schemas.microsoft.com/office/powerpoint/2010/main" val="3223444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30017D2-DFD6-456C-9E55-1D4BD053F6C1}"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BEDBAA-AC7A-4F66-B558-68D7AD7C01EC}" type="slidenum">
              <a:rPr lang="en-GB" smtClean="0"/>
              <a:t>‹#›</a:t>
            </a:fld>
            <a:endParaRPr lang="en-GB"/>
          </a:p>
        </p:txBody>
      </p:sp>
      <p:sp>
        <p:nvSpPr>
          <p:cNvPr id="9" name="Title 1"/>
          <p:cNvSpPr>
            <a:spLocks noGrp="1"/>
          </p:cNvSpPr>
          <p:nvPr>
            <p:ph type="title"/>
          </p:nvPr>
        </p:nvSpPr>
        <p:spPr>
          <a:xfrm>
            <a:off x="1691680" y="186911"/>
            <a:ext cx="7056784" cy="1143000"/>
          </a:xfrm>
        </p:spPr>
        <p:txBody>
          <a:bodyPr>
            <a:normAutofit/>
          </a:bodyPr>
          <a:lstStyle>
            <a:lvl1pPr>
              <a:defRPr lang="en-US" sz="3200" b="1" kern="1200" spc="300" dirty="0" smtClean="0">
                <a:solidFill>
                  <a:schemeClr val="tx1"/>
                </a:solidFill>
                <a:latin typeface="Avenir LT Std 55 Roman" pitchFamily="34" charset="0"/>
                <a:ea typeface="+mn-ea"/>
                <a:cs typeface="+mn-cs"/>
              </a:defRPr>
            </a:lvl1pPr>
          </a:lstStyle>
          <a:p>
            <a:r>
              <a:rPr lang="en-US" dirty="0"/>
              <a:t>Click to edit Master title style</a:t>
            </a:r>
            <a:endParaRPr lang="en-GB" dirty="0"/>
          </a:p>
        </p:txBody>
      </p:sp>
    </p:spTree>
    <p:extLst>
      <p:ext uri="{BB962C8B-B14F-4D97-AF65-F5344CB8AC3E}">
        <p14:creationId xmlns:p14="http://schemas.microsoft.com/office/powerpoint/2010/main" val="4235968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lang="en-US" sz="3200" b="1" kern="1200" spc="300" dirty="0" smtClean="0">
                <a:solidFill>
                  <a:schemeClr val="tx1"/>
                </a:solidFill>
                <a:latin typeface="Avenir LT Std 55 Roman" pitchFamily="34" charset="0"/>
                <a:ea typeface="+mn-ea"/>
                <a:cs typeface="+mn-cs"/>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30017D2-DFD6-456C-9E55-1D4BD053F6C1}" type="datetimeFigureOut">
              <a:rPr lang="en-GB" smtClean="0"/>
              <a:t>05/09/2019</a:t>
            </a:fld>
            <a:endParaRPr lang="en-GB" dirty="0"/>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BEDBAA-AC7A-4F66-B558-68D7AD7C01EC}" type="slidenum">
              <a:rPr lang="en-GB" smtClean="0"/>
              <a:t>‹#›</a:t>
            </a:fld>
            <a:endParaRPr lang="en-GB"/>
          </a:p>
        </p:txBody>
      </p:sp>
    </p:spTree>
    <p:extLst>
      <p:ext uri="{BB962C8B-B14F-4D97-AF65-F5344CB8AC3E}">
        <p14:creationId xmlns:p14="http://schemas.microsoft.com/office/powerpoint/2010/main" val="21411824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0017D2-DFD6-456C-9E55-1D4BD053F6C1}" type="datetimeFigureOut">
              <a:rPr lang="en-GB" smtClean="0"/>
              <a:t>05/09/2019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BEDBAA-AC7A-4F66-B558-68D7AD7C01EC}" type="slidenum">
              <a:rPr lang="en-GB" smtClean="0"/>
              <a:t>‹#›</a:t>
            </a:fld>
            <a:endParaRPr lang="en-GB"/>
          </a:p>
        </p:txBody>
      </p:sp>
    </p:spTree>
    <p:extLst>
      <p:ext uri="{BB962C8B-B14F-4D97-AF65-F5344CB8AC3E}">
        <p14:creationId xmlns:p14="http://schemas.microsoft.com/office/powerpoint/2010/main" val="3969992847"/>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lang="en-US" sz="4400" b="1" kern="1200" spc="300" smtClean="0">
          <a:solidFill>
            <a:schemeClr val="tx1"/>
          </a:solidFill>
          <a:latin typeface="Avenir LT Std 55 Roman" pitchFamily="34" charset="0"/>
          <a:ea typeface="+mn-ea"/>
          <a:cs typeface="+mn-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jp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2.jpg"/><Relationship Id="rId7"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G"/><Relationship Id="rId9"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p:cNvSpPr txBox="1"/>
          <p:nvPr/>
        </p:nvSpPr>
        <p:spPr>
          <a:xfrm>
            <a:off x="1" y="2492896"/>
            <a:ext cx="9108896" cy="304698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9600" dirty="0">
                <a:solidFill>
                  <a:srgbClr val="344DC5"/>
                </a:solidFill>
                <a:latin typeface="MagICAL BRUSH" pitchFamily="50" charset="0"/>
              </a:rPr>
              <a:t>WHAT GENES MEAN</a:t>
            </a:r>
          </a:p>
        </p:txBody>
      </p:sp>
      <p:pic>
        <p:nvPicPr>
          <p:cNvPr id="1026" name="Picture 2" descr="K:\@Image Library\JEANS FOR GENES\LOGOS\WJCL_Rivet_CMYK_AW_RG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208" y="189050"/>
            <a:ext cx="2341772" cy="2325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3255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p:cNvSpPr txBox="1">
            <a:spLocks/>
          </p:cNvSpPr>
          <p:nvPr/>
        </p:nvSpPr>
        <p:spPr>
          <a:xfrm>
            <a:off x="627572" y="404664"/>
            <a:ext cx="7699458" cy="1080120"/>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b="0" dirty="0">
                <a:solidFill>
                  <a:srgbClr val="344DC5"/>
                </a:solidFill>
                <a:latin typeface="MagICAL BRUSH" pitchFamily="50" charset="0"/>
              </a:rPr>
              <a:t>Genetic disorders affect one in 25 </a:t>
            </a:r>
            <a:r>
              <a:rPr lang="en-GB" sz="3600" b="0" dirty="0">
                <a:solidFill>
                  <a:srgbClr val="344DC5"/>
                </a:solidFill>
                <a:latin typeface="MagICAL BRUSH" pitchFamily="50" charset="0"/>
              </a:rPr>
              <a:t>children</a:t>
            </a:r>
            <a:r>
              <a:rPr lang="en-GB" b="0" dirty="0">
                <a:solidFill>
                  <a:srgbClr val="344DC5"/>
                </a:solidFill>
                <a:latin typeface="MagICAL BRUSH" pitchFamily="50" charset="0"/>
              </a:rPr>
              <a:t> in the UK…</a:t>
            </a:r>
          </a:p>
        </p:txBody>
      </p:sp>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16650" r="16650"/>
          <a:stretch/>
        </p:blipFill>
        <p:spPr>
          <a:xfrm>
            <a:off x="266994" y="2276872"/>
            <a:ext cx="2648822" cy="2648822"/>
          </a:xfrm>
          <a:prstGeom prst="rect">
            <a:avLst/>
          </a:prstGeom>
          <a:ln w="19050">
            <a:solidFill>
              <a:schemeClr val="tx1"/>
            </a:solidFill>
          </a:ln>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l="16650" r="16650"/>
          <a:stretch/>
        </p:blipFill>
        <p:spPr>
          <a:xfrm>
            <a:off x="3219322" y="2297183"/>
            <a:ext cx="2648822" cy="2648822"/>
          </a:xfrm>
          <a:prstGeom prst="rect">
            <a:avLst/>
          </a:prstGeom>
          <a:ln w="19050">
            <a:solidFill>
              <a:schemeClr val="tx1"/>
            </a:solidFill>
          </a:ln>
        </p:spPr>
      </p:pic>
      <p:pic>
        <p:nvPicPr>
          <p:cNvPr id="11" name="Picture 10"/>
          <p:cNvPicPr>
            <a:picLocks noChangeAspect="1"/>
          </p:cNvPicPr>
          <p:nvPr/>
        </p:nvPicPr>
        <p:blipFill rotWithShape="1">
          <a:blip r:embed="rId6" cstate="print">
            <a:extLst>
              <a:ext uri="{28A0092B-C50C-407E-A947-70E740481C1C}">
                <a14:useLocalDpi xmlns:a14="http://schemas.microsoft.com/office/drawing/2010/main" val="0"/>
              </a:ext>
            </a:extLst>
          </a:blip>
          <a:srcRect l="16650" r="16650"/>
          <a:stretch/>
        </p:blipFill>
        <p:spPr>
          <a:xfrm>
            <a:off x="6156176" y="2276872"/>
            <a:ext cx="2648822" cy="2648822"/>
          </a:xfrm>
          <a:prstGeom prst="rect">
            <a:avLst/>
          </a:prstGeom>
          <a:ln w="19050">
            <a:solidFill>
              <a:schemeClr val="tx1"/>
            </a:solidFill>
          </a:ln>
        </p:spPr>
      </p:pic>
      <p:sp>
        <p:nvSpPr>
          <p:cNvPr id="12" name="TextBox 11"/>
          <p:cNvSpPr txBox="1"/>
          <p:nvPr/>
        </p:nvSpPr>
        <p:spPr>
          <a:xfrm>
            <a:off x="202323" y="5108605"/>
            <a:ext cx="2648822" cy="923330"/>
          </a:xfrm>
          <a:prstGeom prst="rect">
            <a:avLst/>
          </a:prstGeom>
          <a:noFill/>
        </p:spPr>
        <p:txBody>
          <a:bodyPr wrap="square" rtlCol="0">
            <a:spAutoFit/>
          </a:bodyPr>
          <a:lstStyle/>
          <a:p>
            <a:pPr algn="ctr"/>
            <a:r>
              <a:rPr lang="en-GB" dirty="0">
                <a:solidFill>
                  <a:srgbClr val="344DC5"/>
                </a:solidFill>
                <a:latin typeface="Calibri" panose="020F0502020204030204" pitchFamily="34" charset="0"/>
                <a:ea typeface="ＭＳ Ｐゴシック" pitchFamily="-110" charset="-128"/>
                <a:cs typeface="Avenir LT Std 55 Roman"/>
              </a:rPr>
              <a:t>Star, aged 10, and her sister </a:t>
            </a:r>
            <a:r>
              <a:rPr lang="en-GB" dirty="0" err="1">
                <a:solidFill>
                  <a:srgbClr val="344DC5"/>
                </a:solidFill>
                <a:latin typeface="Calibri" panose="020F0502020204030204" pitchFamily="34" charset="0"/>
                <a:ea typeface="ＭＳ Ｐゴシック" pitchFamily="-110" charset="-128"/>
                <a:cs typeface="Avenir LT Std 55 Roman"/>
              </a:rPr>
              <a:t>Tiana</a:t>
            </a:r>
            <a:r>
              <a:rPr lang="en-GB" dirty="0">
                <a:solidFill>
                  <a:srgbClr val="344DC5"/>
                </a:solidFill>
                <a:latin typeface="Calibri" panose="020F0502020204030204" pitchFamily="34" charset="0"/>
                <a:ea typeface="ＭＳ Ｐゴシック" pitchFamily="-110" charset="-128"/>
                <a:cs typeface="Avenir LT Std 55 Roman"/>
              </a:rPr>
              <a:t>, aged 7 have </a:t>
            </a:r>
            <a:r>
              <a:rPr lang="en-GB" b="1" dirty="0">
                <a:solidFill>
                  <a:srgbClr val="344DC5"/>
                </a:solidFill>
                <a:latin typeface="Calibri" panose="020F0502020204030204" pitchFamily="34" charset="0"/>
                <a:ea typeface="ＭＳ Ｐゴシック" pitchFamily="-110" charset="-128"/>
                <a:cs typeface="Avenir LT Std 55 Roman"/>
              </a:rPr>
              <a:t>BRITTLE BONE DISEASE</a:t>
            </a:r>
          </a:p>
        </p:txBody>
      </p:sp>
      <p:sp>
        <p:nvSpPr>
          <p:cNvPr id="13" name="TextBox 12"/>
          <p:cNvSpPr txBox="1"/>
          <p:nvPr/>
        </p:nvSpPr>
        <p:spPr>
          <a:xfrm>
            <a:off x="3219322" y="5085184"/>
            <a:ext cx="2648821" cy="923330"/>
          </a:xfrm>
          <a:prstGeom prst="rect">
            <a:avLst/>
          </a:prstGeom>
          <a:noFill/>
        </p:spPr>
        <p:txBody>
          <a:bodyPr wrap="square" rtlCol="0">
            <a:spAutoFit/>
          </a:bodyPr>
          <a:lstStyle/>
          <a:p>
            <a:pPr algn="ctr"/>
            <a:r>
              <a:rPr lang="en-GB" dirty="0">
                <a:solidFill>
                  <a:srgbClr val="344DC5"/>
                </a:solidFill>
                <a:latin typeface="Calibri" panose="020F0502020204030204" pitchFamily="34" charset="0"/>
                <a:ea typeface="ＭＳ Ｐゴシック" pitchFamily="-110" charset="-128"/>
                <a:cs typeface="Avenir LT Std 55 Roman"/>
              </a:rPr>
              <a:t>Ashley, aged 11, has </a:t>
            </a:r>
            <a:r>
              <a:rPr lang="en-GB" b="1" dirty="0">
                <a:solidFill>
                  <a:srgbClr val="344DC5"/>
                </a:solidFill>
                <a:latin typeface="Calibri" panose="020F0502020204030204" pitchFamily="34" charset="0"/>
                <a:ea typeface="ＭＳ Ｐゴシック" pitchFamily="-110" charset="-128"/>
                <a:cs typeface="Avenir LT Std 55 Roman"/>
              </a:rPr>
              <a:t>TREACHER COLLINS SYNDROME</a:t>
            </a:r>
          </a:p>
        </p:txBody>
      </p:sp>
      <p:sp>
        <p:nvSpPr>
          <p:cNvPr id="14" name="TextBox 13"/>
          <p:cNvSpPr txBox="1"/>
          <p:nvPr/>
        </p:nvSpPr>
        <p:spPr>
          <a:xfrm>
            <a:off x="6156176" y="5121954"/>
            <a:ext cx="2648822" cy="646331"/>
          </a:xfrm>
          <a:prstGeom prst="rect">
            <a:avLst/>
          </a:prstGeom>
          <a:noFill/>
        </p:spPr>
        <p:txBody>
          <a:bodyPr wrap="square" rtlCol="0">
            <a:spAutoFit/>
          </a:bodyPr>
          <a:lstStyle/>
          <a:p>
            <a:pPr algn="ctr"/>
            <a:r>
              <a:rPr lang="en-GB" dirty="0" err="1">
                <a:solidFill>
                  <a:srgbClr val="344DC5"/>
                </a:solidFill>
                <a:latin typeface="Calibri" panose="020F0502020204030204" pitchFamily="34" charset="0"/>
                <a:ea typeface="ＭＳ Ｐゴシック" pitchFamily="-110" charset="-128"/>
                <a:cs typeface="Avenir LT Std 55 Roman"/>
              </a:rPr>
              <a:t>Tamilore</a:t>
            </a:r>
            <a:r>
              <a:rPr lang="en-GB" dirty="0">
                <a:solidFill>
                  <a:srgbClr val="344DC5"/>
                </a:solidFill>
                <a:latin typeface="Calibri" panose="020F0502020204030204" pitchFamily="34" charset="0"/>
                <a:ea typeface="ＭＳ Ｐゴシック" pitchFamily="-110" charset="-128"/>
                <a:cs typeface="Avenir LT Std 55 Roman"/>
              </a:rPr>
              <a:t>, aged 10 has </a:t>
            </a:r>
            <a:r>
              <a:rPr lang="en-GB" b="1" dirty="0">
                <a:solidFill>
                  <a:srgbClr val="344DC5"/>
                </a:solidFill>
                <a:latin typeface="Calibri" panose="020F0502020204030204" pitchFamily="34" charset="0"/>
                <a:ea typeface="ＭＳ Ｐゴシック" pitchFamily="-110" charset="-128"/>
                <a:cs typeface="Avenir LT Std 55 Roman"/>
              </a:rPr>
              <a:t>SICKLE CELL ANAEMIA</a:t>
            </a:r>
          </a:p>
        </p:txBody>
      </p:sp>
    </p:spTree>
    <p:extLst>
      <p:ext uri="{BB962C8B-B14F-4D97-AF65-F5344CB8AC3E}">
        <p14:creationId xmlns:p14="http://schemas.microsoft.com/office/powerpoint/2010/main" val="3622833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382125" y="1039036"/>
            <a:ext cx="4457392" cy="1670166"/>
          </a:xfrm>
        </p:spPr>
      </p:pic>
      <p:sp>
        <p:nvSpPr>
          <p:cNvPr id="5" name="TextBox 4"/>
          <p:cNvSpPr txBox="1"/>
          <p:nvPr/>
        </p:nvSpPr>
        <p:spPr>
          <a:xfrm>
            <a:off x="467544" y="1146320"/>
            <a:ext cx="3744416" cy="1200329"/>
          </a:xfrm>
          <a:prstGeom prst="rect">
            <a:avLst/>
          </a:prstGeom>
          <a:noFill/>
        </p:spPr>
        <p:txBody>
          <a:bodyPr wrap="square" rtlCol="0">
            <a:spAutoFit/>
          </a:bodyPr>
          <a:lstStyle/>
          <a:p>
            <a:pPr algn="ctr"/>
            <a:r>
              <a:rPr lang="en-GB" sz="2400" b="1" dirty="0">
                <a:solidFill>
                  <a:srgbClr val="344DC5"/>
                </a:solidFill>
              </a:rPr>
              <a:t>Some children look different and are often stared at and teased</a:t>
            </a:r>
          </a:p>
        </p:txBody>
      </p:sp>
      <p:sp>
        <p:nvSpPr>
          <p:cNvPr id="6" name="TextBox 5"/>
          <p:cNvSpPr txBox="1"/>
          <p:nvPr/>
        </p:nvSpPr>
        <p:spPr>
          <a:xfrm>
            <a:off x="5148064" y="3083122"/>
            <a:ext cx="3528392" cy="1200329"/>
          </a:xfrm>
          <a:prstGeom prst="rect">
            <a:avLst/>
          </a:prstGeom>
          <a:noFill/>
        </p:spPr>
        <p:txBody>
          <a:bodyPr wrap="square" rtlCol="0">
            <a:spAutoFit/>
          </a:bodyPr>
          <a:lstStyle/>
          <a:p>
            <a:pPr algn="ctr">
              <a:defRPr/>
            </a:pPr>
            <a:r>
              <a:rPr lang="en-GB" sz="2400" b="1" dirty="0">
                <a:solidFill>
                  <a:srgbClr val="344DC5"/>
                </a:solidFill>
              </a:rPr>
              <a:t>Some children have to take extra care to live a normal life every day</a:t>
            </a:r>
          </a:p>
        </p:txBody>
      </p:sp>
      <p:sp>
        <p:nvSpPr>
          <p:cNvPr id="7" name="TextBox 6"/>
          <p:cNvSpPr txBox="1"/>
          <p:nvPr/>
        </p:nvSpPr>
        <p:spPr>
          <a:xfrm>
            <a:off x="755575" y="5108991"/>
            <a:ext cx="3528392" cy="1200329"/>
          </a:xfrm>
          <a:prstGeom prst="rect">
            <a:avLst/>
          </a:prstGeom>
          <a:noFill/>
        </p:spPr>
        <p:txBody>
          <a:bodyPr wrap="square" rtlCol="0">
            <a:spAutoFit/>
          </a:bodyPr>
          <a:lstStyle/>
          <a:p>
            <a:pPr algn="ctr">
              <a:defRPr/>
            </a:pPr>
            <a:r>
              <a:rPr lang="en-GB" sz="2400" b="1" dirty="0">
                <a:solidFill>
                  <a:srgbClr val="344DC5"/>
                </a:solidFill>
              </a:rPr>
              <a:t>Some children find it hard to communicate, understand and learn</a:t>
            </a:r>
          </a:p>
        </p:txBody>
      </p:sp>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3578" t="13116" r="4681" b="35737"/>
          <a:stretch/>
        </p:blipFill>
        <p:spPr>
          <a:xfrm>
            <a:off x="4430311" y="4874272"/>
            <a:ext cx="4440115" cy="1651072"/>
          </a:xfrm>
          <a:prstGeom prst="rect">
            <a:avLst/>
          </a:prstGeom>
          <a:ln w="19050">
            <a:noFill/>
          </a:ln>
        </p:spPr>
      </p:pic>
      <p:sp>
        <p:nvSpPr>
          <p:cNvPr id="9" name="Title 1"/>
          <p:cNvSpPr txBox="1">
            <a:spLocks/>
          </p:cNvSpPr>
          <p:nvPr/>
        </p:nvSpPr>
        <p:spPr bwMode="auto">
          <a:xfrm>
            <a:off x="417590" y="332656"/>
            <a:ext cx="8006385" cy="36004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l" rtl="0" eaLnBrk="0" fontAlgn="base" hangingPunct="0">
              <a:spcBef>
                <a:spcPct val="0"/>
              </a:spcBef>
              <a:spcAft>
                <a:spcPct val="0"/>
              </a:spcAft>
              <a:defRPr sz="1200" b="0" i="0">
                <a:solidFill>
                  <a:srgbClr val="3C3737"/>
                </a:solidFill>
                <a:latin typeface="Avenir Next Regular"/>
                <a:ea typeface="IB Fedra" pitchFamily="34" charset="0"/>
                <a:cs typeface="Avenir Next Regular"/>
              </a:defRPr>
            </a:lvl1pPr>
            <a:lvl2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2pPr>
            <a:lvl3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3pPr>
            <a:lvl4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4pPr>
            <a:lvl5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5pPr>
            <a:lvl6pPr marL="4572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6pPr>
            <a:lvl7pPr marL="9144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7pPr>
            <a:lvl8pPr marL="13716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8pPr>
            <a:lvl9pPr marL="18288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9pPr>
          </a:lstStyle>
          <a:p>
            <a:pPr algn="ctr"/>
            <a:r>
              <a:rPr lang="en-GB" sz="3000" b="1" dirty="0">
                <a:solidFill>
                  <a:srgbClr val="344DC5"/>
                </a:solidFill>
                <a:latin typeface="MagICAL BRUSH" pitchFamily="50" charset="0"/>
                <a:cs typeface="Avenir LT Std 85 Heavy"/>
              </a:rPr>
              <a:t>Life can be very difficult for these children…</a:t>
            </a:r>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0581" y="2889161"/>
            <a:ext cx="4598380" cy="1681012"/>
          </a:xfrm>
          <a:prstGeom prst="rect">
            <a:avLst/>
          </a:prstGeom>
        </p:spPr>
      </p:pic>
    </p:spTree>
    <p:extLst>
      <p:ext uri="{BB962C8B-B14F-4D97-AF65-F5344CB8AC3E}">
        <p14:creationId xmlns:p14="http://schemas.microsoft.com/office/powerpoint/2010/main" val="15350176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526108" y="260648"/>
            <a:ext cx="6422156" cy="504056"/>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3200" spc="300" dirty="0" err="1">
                <a:solidFill>
                  <a:srgbClr val="344DC5"/>
                </a:solidFill>
                <a:latin typeface="MagICAL BRUSH" pitchFamily="50" charset="0"/>
                <a:ea typeface="+mn-ea"/>
                <a:cs typeface="+mn-cs"/>
              </a:rPr>
              <a:t>Tiana</a:t>
            </a:r>
            <a:r>
              <a:rPr lang="en-GB" sz="3200" spc="300" dirty="0">
                <a:solidFill>
                  <a:srgbClr val="344DC5"/>
                </a:solidFill>
                <a:latin typeface="MagICAL BRUSH" pitchFamily="50" charset="0"/>
                <a:ea typeface="+mn-ea"/>
                <a:cs typeface="+mn-cs"/>
              </a:rPr>
              <a:t> and Star’s story…</a:t>
            </a:r>
          </a:p>
        </p:txBody>
      </p:sp>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5111" t="19583" r="9538" b="42656"/>
          <a:stretch/>
        </p:blipFill>
        <p:spPr bwMode="auto">
          <a:xfrm>
            <a:off x="526108" y="1048910"/>
            <a:ext cx="7982892" cy="4756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76096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539552" y="260648"/>
            <a:ext cx="7893032" cy="36004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l" rtl="0" eaLnBrk="0" fontAlgn="base" hangingPunct="0">
              <a:spcBef>
                <a:spcPct val="0"/>
              </a:spcBef>
              <a:spcAft>
                <a:spcPct val="0"/>
              </a:spcAft>
              <a:defRPr sz="1200" b="0" i="0">
                <a:solidFill>
                  <a:srgbClr val="3C3737"/>
                </a:solidFill>
                <a:latin typeface="Avenir Next Regular"/>
                <a:ea typeface="IB Fedra" pitchFamily="34" charset="0"/>
                <a:cs typeface="Avenir Next Regular"/>
              </a:defRPr>
            </a:lvl1pPr>
            <a:lvl2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2pPr>
            <a:lvl3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3pPr>
            <a:lvl4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4pPr>
            <a:lvl5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5pPr>
            <a:lvl6pPr marL="4572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6pPr>
            <a:lvl7pPr marL="9144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7pPr>
            <a:lvl8pPr marL="13716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8pPr>
            <a:lvl9pPr marL="18288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9pPr>
          </a:lstStyle>
          <a:p>
            <a:pPr algn="ctr"/>
            <a:r>
              <a:rPr lang="en-GB" sz="3600" dirty="0">
                <a:solidFill>
                  <a:srgbClr val="344DC5"/>
                </a:solidFill>
                <a:latin typeface="MagICAL BRUSH" pitchFamily="50" charset="0"/>
                <a:cs typeface="Avenir LT Std 85 Heavy"/>
              </a:rPr>
              <a:t>Our money makes a real difference…</a:t>
            </a:r>
          </a:p>
        </p:txBody>
      </p:sp>
      <p:sp>
        <p:nvSpPr>
          <p:cNvPr id="6" name="TextBox 5"/>
          <p:cNvSpPr txBox="1"/>
          <p:nvPr/>
        </p:nvSpPr>
        <p:spPr>
          <a:xfrm>
            <a:off x="281856" y="1124744"/>
            <a:ext cx="3744416" cy="1015663"/>
          </a:xfrm>
          <a:prstGeom prst="rect">
            <a:avLst/>
          </a:prstGeom>
          <a:noFill/>
        </p:spPr>
        <p:txBody>
          <a:bodyPr wrap="square" rtlCol="0">
            <a:spAutoFit/>
          </a:bodyPr>
          <a:lstStyle/>
          <a:p>
            <a:pPr algn="ctr"/>
            <a:r>
              <a:rPr lang="en-GB" sz="2000" b="1" spc="300" dirty="0">
                <a:solidFill>
                  <a:srgbClr val="344DC5"/>
                </a:solidFill>
                <a:latin typeface="Calibri" panose="020F0502020204030204" pitchFamily="34" charset="0"/>
              </a:rPr>
              <a:t>Equipment, like a specialist wheelchair, or frame</a:t>
            </a:r>
          </a:p>
        </p:txBody>
      </p:sp>
      <p:sp>
        <p:nvSpPr>
          <p:cNvPr id="7" name="TextBox 6"/>
          <p:cNvSpPr txBox="1"/>
          <p:nvPr/>
        </p:nvSpPr>
        <p:spPr>
          <a:xfrm>
            <a:off x="5019249" y="3284984"/>
            <a:ext cx="3528392" cy="707886"/>
          </a:xfrm>
          <a:prstGeom prst="rect">
            <a:avLst/>
          </a:prstGeom>
          <a:noFill/>
        </p:spPr>
        <p:txBody>
          <a:bodyPr wrap="square" rtlCol="0">
            <a:spAutoFit/>
          </a:bodyPr>
          <a:lstStyle/>
          <a:p>
            <a:pPr algn="ctr"/>
            <a:r>
              <a:rPr lang="en-GB" sz="2000" b="1" spc="300" dirty="0">
                <a:solidFill>
                  <a:srgbClr val="344DC5"/>
                </a:solidFill>
                <a:latin typeface="Calibri" panose="020F0502020204030204" pitchFamily="34" charset="0"/>
              </a:rPr>
              <a:t>Nursing and care services</a:t>
            </a:r>
          </a:p>
        </p:txBody>
      </p:sp>
      <p:sp>
        <p:nvSpPr>
          <p:cNvPr id="8" name="TextBox 7"/>
          <p:cNvSpPr txBox="1"/>
          <p:nvPr/>
        </p:nvSpPr>
        <p:spPr>
          <a:xfrm>
            <a:off x="282093" y="5425973"/>
            <a:ext cx="3796196" cy="707886"/>
          </a:xfrm>
          <a:prstGeom prst="rect">
            <a:avLst/>
          </a:prstGeom>
          <a:noFill/>
        </p:spPr>
        <p:txBody>
          <a:bodyPr wrap="square" rtlCol="0">
            <a:spAutoFit/>
          </a:bodyPr>
          <a:lstStyle/>
          <a:p>
            <a:pPr algn="ctr"/>
            <a:r>
              <a:rPr lang="en-GB" sz="2000" b="1" spc="300" dirty="0">
                <a:solidFill>
                  <a:srgbClr val="344DC5"/>
                </a:solidFill>
                <a:latin typeface="Calibri" panose="020F0502020204030204" pitchFamily="34" charset="0"/>
              </a:rPr>
              <a:t>Respite or a well-deserved holiday</a:t>
            </a:r>
          </a:p>
        </p:txBody>
      </p:sp>
      <p:pic>
        <p:nvPicPr>
          <p:cNvPr id="9" name="Picture 8"/>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100536" y="916397"/>
            <a:ext cx="4731269" cy="1792523"/>
          </a:xfrm>
          <a:prstGeom prst="rect">
            <a:avLst/>
          </a:prstGeom>
          <a:ln w="28575">
            <a:solidFill>
              <a:schemeClr val="tx1"/>
            </a:solidFill>
          </a:ln>
        </p:spPr>
      </p:pic>
      <p:pic>
        <p:nvPicPr>
          <p:cNvPr id="11" name="Picture 10"/>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97347" y="2852936"/>
            <a:ext cx="4806701" cy="1789246"/>
          </a:xfrm>
          <a:prstGeom prst="rect">
            <a:avLst/>
          </a:prstGeom>
          <a:ln w="28575">
            <a:solidFill>
              <a:schemeClr val="tx1"/>
            </a:solidFill>
          </a:ln>
        </p:spPr>
      </p:pic>
      <p:pic>
        <p:nvPicPr>
          <p:cNvPr id="12" name="Picture 11"/>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107039" y="4890472"/>
            <a:ext cx="4687868" cy="1778888"/>
          </a:xfrm>
          <a:prstGeom prst="rect">
            <a:avLst/>
          </a:prstGeom>
          <a:ln w="28575">
            <a:solidFill>
              <a:schemeClr val="tx1"/>
            </a:solidFill>
          </a:ln>
        </p:spPr>
      </p:pic>
    </p:spTree>
    <p:extLst>
      <p:ext uri="{BB962C8B-B14F-4D97-AF65-F5344CB8AC3E}">
        <p14:creationId xmlns:p14="http://schemas.microsoft.com/office/powerpoint/2010/main" val="7815548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txBox="1">
            <a:spLocks/>
          </p:cNvSpPr>
          <p:nvPr/>
        </p:nvSpPr>
        <p:spPr>
          <a:xfrm>
            <a:off x="755576" y="188400"/>
            <a:ext cx="7164949" cy="648072"/>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r>
              <a:rPr lang="en-GB" sz="3400" b="0" dirty="0">
                <a:solidFill>
                  <a:srgbClr val="344DC5"/>
                </a:solidFill>
                <a:latin typeface="MagICAL BRUSH" pitchFamily="50" charset="0"/>
                <a:ea typeface="IB Fedra" pitchFamily="34" charset="0"/>
                <a:cs typeface="Avenir LT Std 85 Heavy"/>
              </a:rPr>
              <a:t>Our Jeans for Genes Day</a:t>
            </a:r>
          </a:p>
        </p:txBody>
      </p:sp>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l="8014" t="1252" r="16950" b="-1252"/>
          <a:stretch/>
        </p:blipFill>
        <p:spPr>
          <a:xfrm>
            <a:off x="179512" y="1089365"/>
            <a:ext cx="2664536" cy="2664536"/>
          </a:xfrm>
          <a:prstGeom prst="rect">
            <a:avLst/>
          </a:prstGeom>
          <a:solidFill>
            <a:srgbClr val="FFFFFF">
              <a:shade val="85000"/>
            </a:srgbClr>
          </a:solidFill>
          <a:ln w="88900" cap="sq">
            <a:solidFill>
              <a:srgbClr val="FFE600"/>
            </a:solidFill>
            <a:miter lim="800000"/>
          </a:ln>
          <a:effectLst/>
        </p:spPr>
      </p:pic>
      <p:pic>
        <p:nvPicPr>
          <p:cNvPr id="15" name="Picture 14"/>
          <p:cNvPicPr>
            <a:picLocks noChangeAspect="1"/>
          </p:cNvPicPr>
          <p:nvPr/>
        </p:nvPicPr>
        <p:blipFill rotWithShape="1">
          <a:blip r:embed="rId5" cstate="print">
            <a:extLst>
              <a:ext uri="{28A0092B-C50C-407E-A947-70E740481C1C}">
                <a14:useLocalDpi xmlns:a14="http://schemas.microsoft.com/office/drawing/2010/main" val="0"/>
              </a:ext>
            </a:extLst>
          </a:blip>
          <a:srcRect t="20269" b="4731"/>
          <a:stretch/>
        </p:blipFill>
        <p:spPr>
          <a:xfrm>
            <a:off x="3278335" y="1089365"/>
            <a:ext cx="2664536" cy="2664536"/>
          </a:xfrm>
          <a:prstGeom prst="rect">
            <a:avLst/>
          </a:prstGeom>
          <a:solidFill>
            <a:srgbClr val="FFFFFF">
              <a:shade val="85000"/>
            </a:srgbClr>
          </a:solidFill>
          <a:ln w="88900" cap="sq">
            <a:solidFill>
              <a:srgbClr val="FFE600"/>
            </a:solidFill>
            <a:miter lim="800000"/>
          </a:ln>
          <a:effectLst/>
        </p:spPr>
      </p:pic>
      <p:pic>
        <p:nvPicPr>
          <p:cNvPr id="16" name="Picture 15"/>
          <p:cNvPicPr>
            <a:picLocks noChangeAspect="1"/>
          </p:cNvPicPr>
          <p:nvPr/>
        </p:nvPicPr>
        <p:blipFill rotWithShape="1">
          <a:blip r:embed="rId6" cstate="print">
            <a:extLst>
              <a:ext uri="{28A0092B-C50C-407E-A947-70E740481C1C}">
                <a14:useLocalDpi xmlns:a14="http://schemas.microsoft.com/office/drawing/2010/main" val="0"/>
              </a:ext>
            </a:extLst>
          </a:blip>
          <a:srcRect l="3486" r="21513"/>
          <a:stretch/>
        </p:blipFill>
        <p:spPr>
          <a:xfrm>
            <a:off x="6336075" y="1052256"/>
            <a:ext cx="2664536" cy="2664536"/>
          </a:xfrm>
          <a:prstGeom prst="rect">
            <a:avLst/>
          </a:prstGeom>
          <a:solidFill>
            <a:srgbClr val="FFFFFF">
              <a:shade val="85000"/>
            </a:srgbClr>
          </a:solidFill>
          <a:ln w="88900" cap="sq">
            <a:solidFill>
              <a:srgbClr val="FFE600"/>
            </a:solidFill>
            <a:miter lim="800000"/>
          </a:ln>
          <a:effectLst/>
        </p:spPr>
      </p:pic>
      <p:pic>
        <p:nvPicPr>
          <p:cNvPr id="17" name="Picture 16"/>
          <p:cNvPicPr>
            <a:picLocks noChangeAspect="1"/>
          </p:cNvPicPr>
          <p:nvPr/>
        </p:nvPicPr>
        <p:blipFill rotWithShape="1">
          <a:blip r:embed="rId7" cstate="print">
            <a:extLst>
              <a:ext uri="{28A0092B-C50C-407E-A947-70E740481C1C}">
                <a14:useLocalDpi xmlns:a14="http://schemas.microsoft.com/office/drawing/2010/main" val="0"/>
              </a:ext>
            </a:extLst>
          </a:blip>
          <a:srcRect l="7929" t="-268" r="7929" b="268"/>
          <a:stretch/>
        </p:blipFill>
        <p:spPr>
          <a:xfrm>
            <a:off x="207076" y="4005064"/>
            <a:ext cx="2664536" cy="2664536"/>
          </a:xfrm>
          <a:prstGeom prst="rect">
            <a:avLst/>
          </a:prstGeom>
          <a:solidFill>
            <a:srgbClr val="FFFFFF">
              <a:shade val="85000"/>
            </a:srgbClr>
          </a:solidFill>
          <a:ln w="88900" cap="sq">
            <a:solidFill>
              <a:srgbClr val="FFE600"/>
            </a:solidFill>
            <a:miter lim="800000"/>
          </a:ln>
          <a:effectLst/>
        </p:spPr>
      </p:pic>
      <p:pic>
        <p:nvPicPr>
          <p:cNvPr id="18" name="Picture 17"/>
          <p:cNvPicPr>
            <a:picLocks noChangeAspect="1"/>
          </p:cNvPicPr>
          <p:nvPr/>
        </p:nvPicPr>
        <p:blipFill rotWithShape="1">
          <a:blip r:embed="rId8" cstate="print">
            <a:extLst>
              <a:ext uri="{28A0092B-C50C-407E-A947-70E740481C1C}">
                <a14:useLocalDpi xmlns:a14="http://schemas.microsoft.com/office/drawing/2010/main" val="0"/>
              </a:ext>
            </a:extLst>
          </a:blip>
          <a:srcRect l="8415" t="99" r="16584" b="-99"/>
          <a:stretch/>
        </p:blipFill>
        <p:spPr>
          <a:xfrm>
            <a:off x="3297170" y="4005064"/>
            <a:ext cx="2664536" cy="2664536"/>
          </a:xfrm>
          <a:prstGeom prst="rect">
            <a:avLst/>
          </a:prstGeom>
          <a:solidFill>
            <a:srgbClr val="FFFFFF">
              <a:shade val="85000"/>
            </a:srgbClr>
          </a:solidFill>
          <a:ln w="88900" cap="sq">
            <a:solidFill>
              <a:srgbClr val="FFE600"/>
            </a:solidFill>
            <a:miter lim="800000"/>
          </a:ln>
          <a:effectLst/>
        </p:spPr>
      </p:pic>
      <p:pic>
        <p:nvPicPr>
          <p:cNvPr id="19" name="Picture 18"/>
          <p:cNvPicPr>
            <a:picLocks noChangeAspect="1"/>
          </p:cNvPicPr>
          <p:nvPr/>
        </p:nvPicPr>
        <p:blipFill rotWithShape="1">
          <a:blip r:embed="rId9" cstate="print">
            <a:extLst>
              <a:ext uri="{28A0092B-C50C-407E-A947-70E740481C1C}">
                <a14:useLocalDpi xmlns:a14="http://schemas.microsoft.com/office/drawing/2010/main" val="0"/>
              </a:ext>
            </a:extLst>
          </a:blip>
          <a:srcRect l="19028" r="19028"/>
          <a:stretch/>
        </p:blipFill>
        <p:spPr>
          <a:xfrm>
            <a:off x="6314102" y="4005064"/>
            <a:ext cx="2664536" cy="2664536"/>
          </a:xfrm>
          <a:prstGeom prst="rect">
            <a:avLst/>
          </a:prstGeom>
          <a:solidFill>
            <a:srgbClr val="FFFFFF">
              <a:shade val="85000"/>
            </a:srgbClr>
          </a:solidFill>
          <a:ln w="88900" cap="sq">
            <a:solidFill>
              <a:srgbClr val="FFE600"/>
            </a:solidFill>
            <a:miter lim="800000"/>
          </a:ln>
          <a:effectLst/>
        </p:spPr>
      </p:pic>
    </p:spTree>
    <p:extLst>
      <p:ext uri="{BB962C8B-B14F-4D97-AF65-F5344CB8AC3E}">
        <p14:creationId xmlns:p14="http://schemas.microsoft.com/office/powerpoint/2010/main" val="9148210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077020" y="4922947"/>
            <a:ext cx="4467338" cy="1656184"/>
          </a:xfrm>
        </p:spPr>
      </p:pic>
      <p:sp>
        <p:nvSpPr>
          <p:cNvPr id="5" name="Title 1"/>
          <p:cNvSpPr txBox="1">
            <a:spLocks/>
          </p:cNvSpPr>
          <p:nvPr/>
        </p:nvSpPr>
        <p:spPr bwMode="auto">
          <a:xfrm>
            <a:off x="539552" y="231151"/>
            <a:ext cx="7902748" cy="36004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l" rtl="0" eaLnBrk="0" fontAlgn="base" hangingPunct="0">
              <a:spcBef>
                <a:spcPct val="0"/>
              </a:spcBef>
              <a:spcAft>
                <a:spcPct val="0"/>
              </a:spcAft>
              <a:defRPr sz="1200" b="0" i="0">
                <a:solidFill>
                  <a:srgbClr val="3C3737"/>
                </a:solidFill>
                <a:latin typeface="Avenir Next Regular"/>
                <a:ea typeface="IB Fedra" pitchFamily="34" charset="0"/>
                <a:cs typeface="Avenir Next Regular"/>
              </a:defRPr>
            </a:lvl1pPr>
            <a:lvl2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2pPr>
            <a:lvl3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3pPr>
            <a:lvl4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4pPr>
            <a:lvl5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5pPr>
            <a:lvl6pPr marL="4572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6pPr>
            <a:lvl7pPr marL="9144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7pPr>
            <a:lvl8pPr marL="13716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8pPr>
            <a:lvl9pPr marL="18288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9pPr>
          </a:lstStyle>
          <a:p>
            <a:pPr algn="ctr"/>
            <a:r>
              <a:rPr lang="en-GB" sz="3600" dirty="0">
                <a:solidFill>
                  <a:srgbClr val="344DC5"/>
                </a:solidFill>
                <a:latin typeface="MagICAL BRUSH" pitchFamily="50" charset="0"/>
                <a:cs typeface="Avenir LT Std 85 Heavy"/>
              </a:rPr>
              <a:t>What else could we do to help?</a:t>
            </a:r>
          </a:p>
        </p:txBody>
      </p:sp>
      <p:sp>
        <p:nvSpPr>
          <p:cNvPr id="6" name="TextBox 5"/>
          <p:cNvSpPr txBox="1"/>
          <p:nvPr/>
        </p:nvSpPr>
        <p:spPr>
          <a:xfrm>
            <a:off x="4944752" y="3485548"/>
            <a:ext cx="3796196" cy="523220"/>
          </a:xfrm>
          <a:prstGeom prst="rect">
            <a:avLst/>
          </a:prstGeom>
          <a:noFill/>
        </p:spPr>
        <p:txBody>
          <a:bodyPr wrap="square" rtlCol="0">
            <a:spAutoFit/>
          </a:bodyPr>
          <a:lstStyle/>
          <a:p>
            <a:pPr algn="ctr"/>
            <a:r>
              <a:rPr lang="en-GB" sz="2800" b="1" spc="300" dirty="0">
                <a:solidFill>
                  <a:srgbClr val="344DC5"/>
                </a:solidFill>
                <a:latin typeface="Calibri" panose="020F0502020204030204" pitchFamily="34" charset="0"/>
              </a:rPr>
              <a:t>Play and support</a:t>
            </a:r>
          </a:p>
        </p:txBody>
      </p:sp>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7641" t="33230" r="15158" b="24592"/>
          <a:stretch/>
        </p:blipFill>
        <p:spPr>
          <a:xfrm>
            <a:off x="4138381" y="980728"/>
            <a:ext cx="4592104" cy="1672569"/>
          </a:xfrm>
          <a:prstGeom prst="rect">
            <a:avLst/>
          </a:prstGeom>
          <a:solidFill>
            <a:srgbClr val="FFFFFF">
              <a:shade val="85000"/>
            </a:srgbClr>
          </a:solidFill>
          <a:ln w="88900" cap="sq">
            <a:noFill/>
            <a:miter lim="800000"/>
          </a:ln>
          <a:effectLst/>
        </p:spPr>
      </p:pic>
      <p:sp>
        <p:nvSpPr>
          <p:cNvPr id="8" name="TextBox 7"/>
          <p:cNvSpPr txBox="1"/>
          <p:nvPr/>
        </p:nvSpPr>
        <p:spPr>
          <a:xfrm>
            <a:off x="558084" y="1513986"/>
            <a:ext cx="3796196" cy="523220"/>
          </a:xfrm>
          <a:prstGeom prst="rect">
            <a:avLst/>
          </a:prstGeom>
          <a:noFill/>
        </p:spPr>
        <p:txBody>
          <a:bodyPr wrap="square" rtlCol="0">
            <a:spAutoFit/>
          </a:bodyPr>
          <a:lstStyle/>
          <a:p>
            <a:pPr algn="ctr"/>
            <a:r>
              <a:rPr lang="en-GB" sz="2800" b="1" spc="300" dirty="0">
                <a:solidFill>
                  <a:srgbClr val="344DC5"/>
                </a:solidFill>
                <a:latin typeface="Calibri" panose="020F0502020204030204" pitchFamily="34" charset="0"/>
              </a:rPr>
              <a:t>Don’t stare</a:t>
            </a:r>
          </a:p>
        </p:txBody>
      </p:sp>
      <p:sp>
        <p:nvSpPr>
          <p:cNvPr id="9" name="TextBox 8"/>
          <p:cNvSpPr txBox="1"/>
          <p:nvPr/>
        </p:nvSpPr>
        <p:spPr>
          <a:xfrm>
            <a:off x="642060" y="5346794"/>
            <a:ext cx="3796196" cy="523220"/>
          </a:xfrm>
          <a:prstGeom prst="rect">
            <a:avLst/>
          </a:prstGeom>
          <a:noFill/>
        </p:spPr>
        <p:txBody>
          <a:bodyPr wrap="square" rtlCol="0">
            <a:spAutoFit/>
          </a:bodyPr>
          <a:lstStyle/>
          <a:p>
            <a:pPr algn="ctr"/>
            <a:r>
              <a:rPr lang="en-GB" sz="2800" b="1" spc="300" dirty="0">
                <a:solidFill>
                  <a:srgbClr val="344DC5"/>
                </a:solidFill>
                <a:latin typeface="Calibri" panose="020F0502020204030204" pitchFamily="34" charset="0"/>
              </a:rPr>
              <a:t>Be patient</a:t>
            </a:r>
          </a:p>
        </p:txBody>
      </p:sp>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l="19055" t="35061" r="15877" b="29301"/>
          <a:stretch/>
        </p:blipFill>
        <p:spPr>
          <a:xfrm>
            <a:off x="228188" y="2906723"/>
            <a:ext cx="4603395" cy="1680870"/>
          </a:xfrm>
          <a:prstGeom prst="rect">
            <a:avLst/>
          </a:prstGeom>
          <a:solidFill>
            <a:srgbClr val="FFFFFF">
              <a:shade val="85000"/>
            </a:srgbClr>
          </a:solidFill>
          <a:ln w="88900" cap="sq">
            <a:noFill/>
            <a:miter lim="800000"/>
          </a:ln>
          <a:effectLst/>
        </p:spPr>
      </p:pic>
    </p:spTree>
    <p:extLst>
      <p:ext uri="{BB962C8B-B14F-4D97-AF65-F5344CB8AC3E}">
        <p14:creationId xmlns:p14="http://schemas.microsoft.com/office/powerpoint/2010/main" val="40189343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4558FA9C-07A8-4258-822B-CD2F97FFC9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60890"/>
            <a:ext cx="9144000" cy="6536219"/>
          </a:xfrm>
          <a:prstGeom prst="rect">
            <a:avLst/>
          </a:prstGeom>
        </p:spPr>
      </p:pic>
    </p:spTree>
    <p:extLst>
      <p:ext uri="{BB962C8B-B14F-4D97-AF65-F5344CB8AC3E}">
        <p14:creationId xmlns:p14="http://schemas.microsoft.com/office/powerpoint/2010/main" val="6230318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ate xmlns="d3106e0d-2c96-4344-b832-a7ddc045d5c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540F8EE177934428CEA035B8A294D62" ma:contentTypeVersion="9" ma:contentTypeDescription="Create a new document." ma:contentTypeScope="" ma:versionID="fb2338106ab0614e9c10c11864cc490a">
  <xsd:schema xmlns:xsd="http://www.w3.org/2001/XMLSchema" xmlns:xs="http://www.w3.org/2001/XMLSchema" xmlns:p="http://schemas.microsoft.com/office/2006/metadata/properties" xmlns:ns2="d3106e0d-2c96-4344-b832-a7ddc045d5c6" xmlns:ns3="e8143d17-ecb7-4b9c-bd92-b87463ab2cfb" targetNamespace="http://schemas.microsoft.com/office/2006/metadata/properties" ma:root="true" ma:fieldsID="69643be76db7d29be2735fe313c7dcaa" ns2:_="" ns3:_="">
    <xsd:import namespace="d3106e0d-2c96-4344-b832-a7ddc045d5c6"/>
    <xsd:import namespace="e8143d17-ecb7-4b9c-bd92-b87463ab2cf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Date"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106e0d-2c96-4344-b832-a7ddc045d5c6"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Date" ma:index="14" nillable="true" ma:displayName="Date" ma:format="DateOnly" ma:internalName="Date">
      <xsd:simpleType>
        <xsd:restriction base="dms:DateTime"/>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8143d17-ecb7-4b9c-bd92-b87463ab2cfb" elementFormDefault="qualified">
    <xsd:import namespace="http://schemas.microsoft.com/office/2006/documentManagement/types"/>
    <xsd:import namespace="http://schemas.microsoft.com/office/infopath/2007/PartnerControls"/>
    <xsd:element name="SharedWithUsers" ma:index="12"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8DD238E-2801-4B6F-B58D-5C499308BEB2}">
  <ds:schemaRefs>
    <ds:schemaRef ds:uri="http://purl.org/dc/dcmitype/"/>
    <ds:schemaRef ds:uri="http://schemas.microsoft.com/office/2006/documentManagement/types"/>
    <ds:schemaRef ds:uri="e8143d17-ecb7-4b9c-bd92-b87463ab2cfb"/>
    <ds:schemaRef ds:uri="http://purl.org/dc/elements/1.1/"/>
    <ds:schemaRef ds:uri="http://purl.org/dc/terms/"/>
    <ds:schemaRef ds:uri="d3106e0d-2c96-4344-b832-a7ddc045d5c6"/>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165B4012-6B87-4C85-823D-564719D9DBAB}">
  <ds:schemaRefs>
    <ds:schemaRef ds:uri="http://schemas.microsoft.com/sharepoint/v3/contenttype/forms"/>
  </ds:schemaRefs>
</ds:datastoreItem>
</file>

<file path=customXml/itemProps3.xml><?xml version="1.0" encoding="utf-8"?>
<ds:datastoreItem xmlns:ds="http://schemas.openxmlformats.org/officeDocument/2006/customXml" ds:itemID="{D9616B92-4BE7-4573-8D1B-A45504F1BF7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106e0d-2c96-4344-b832-a7ddc045d5c6"/>
    <ds:schemaRef ds:uri="e8143d17-ecb7-4b9c-bd92-b87463ab2cf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11454</TotalTime>
  <Words>1008</Words>
  <Application>Microsoft Office PowerPoint</Application>
  <PresentationFormat>On-screen Show (4:3)</PresentationFormat>
  <Paragraphs>83</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Avenir LT Std 55 Roman</vt:lpstr>
      <vt:lpstr>Calibri</vt:lpstr>
      <vt:lpstr>Magical Brush</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Bruce</dc:creator>
  <cp:lastModifiedBy>Danielle Singleton</cp:lastModifiedBy>
  <cp:revision>136</cp:revision>
  <cp:lastPrinted>2013-08-21T16:12:53Z</cp:lastPrinted>
  <dcterms:created xsi:type="dcterms:W3CDTF">2013-07-18T09:52:20Z</dcterms:created>
  <dcterms:modified xsi:type="dcterms:W3CDTF">2019-09-05T18:23:51Z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0x010100D540F8EE177934428CEA035B8A294D62</vt:lpwstr>
  </property>
</Properties>
</file>