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76" r:id="rId5"/>
    <p:sldId id="278" r:id="rId6"/>
    <p:sldId id="277" r:id="rId7"/>
    <p:sldId id="279" r:id="rId8"/>
    <p:sldId id="280" r:id="rId9"/>
    <p:sldId id="281" r:id="rId10"/>
    <p:sldId id="283" r:id="rId11"/>
    <p:sldId id="282" r:id="rId1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A5CAA"/>
    <a:srgbClr val="0C3455"/>
    <a:srgbClr val="FFE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35" autoAdjust="0"/>
    <p:restoredTop sz="73227" autoAdjust="0"/>
  </p:normalViewPr>
  <p:slideViewPr>
    <p:cSldViewPr>
      <p:cViewPr varScale="1">
        <p:scale>
          <a:sx n="60" d="100"/>
          <a:sy n="60" d="100"/>
        </p:scale>
        <p:origin x="1632" y="43"/>
      </p:cViewPr>
      <p:guideLst>
        <p:guide orient="horz" pos="2160"/>
        <p:guide pos="2880"/>
      </p:guideLst>
    </p:cSldViewPr>
  </p:slideViewPr>
  <p:notesTextViewPr>
    <p:cViewPr>
      <p:scale>
        <a:sx n="1" d="1"/>
        <a:sy n="1" d="1"/>
      </p:scale>
      <p:origin x="0" y="0"/>
    </p:cViewPr>
  </p:notesTextViewPr>
  <p:notesViewPr>
    <p:cSldViewPr>
      <p:cViewPr varScale="1">
        <p:scale>
          <a:sx n="76" d="100"/>
          <a:sy n="76" d="100"/>
        </p:scale>
        <p:origin x="-22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b="1" kern="1200" dirty="0">
                <a:solidFill>
                  <a:schemeClr val="tx1"/>
                </a:solidFill>
                <a:effectLst/>
                <a:latin typeface="+mn-lt"/>
                <a:ea typeface="+mn-ea"/>
                <a:cs typeface="+mn-cs"/>
              </a:rPr>
              <a:t>My name is XXXXX and I am XXXXXX</a:t>
            </a:r>
          </a:p>
          <a:p>
            <a:pPr rtl="0" eaLnBrk="1" latinLnBrk="0" hangingPunct="1"/>
            <a:endParaRPr lang="en-GB" dirty="0">
              <a:effectLst/>
            </a:endParaRPr>
          </a:p>
          <a:p>
            <a:pPr rtl="0" eaLnBrk="1" latinLnBrk="0" hangingPunct="1"/>
            <a:r>
              <a:rPr lang="en-GB" sz="1200" kern="1200" dirty="0">
                <a:solidFill>
                  <a:schemeClr val="tx1"/>
                </a:solidFill>
                <a:effectLst/>
                <a:latin typeface="+mn-lt"/>
                <a:ea typeface="+mn-ea"/>
                <a:cs typeface="+mn-cs"/>
              </a:rPr>
              <a:t>Here we are today doing Jeans for Genes Day raising money for a very important cause,</a:t>
            </a:r>
            <a:r>
              <a:rPr lang="en-GB" sz="1200" kern="1200" baseline="0" dirty="0">
                <a:solidFill>
                  <a:schemeClr val="tx1"/>
                </a:solidFill>
                <a:effectLst/>
                <a:latin typeface="+mn-lt"/>
                <a:ea typeface="+mn-ea"/>
                <a:cs typeface="+mn-cs"/>
              </a:rPr>
              <a:t> and I have to say you all look brilliant in your jeans/fancy dress etc.</a:t>
            </a:r>
            <a:endParaRPr lang="en-GB" dirty="0">
              <a:effectLst/>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308950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You’ve been asked to wear your jeans and donate today to help children like </a:t>
            </a:r>
            <a:r>
              <a:rPr lang="en-GB" sz="1200" kern="1200" baseline="0" dirty="0">
                <a:solidFill>
                  <a:schemeClr val="tx1"/>
                </a:solidFill>
                <a:effectLst/>
                <a:latin typeface="+mn-lt"/>
                <a:ea typeface="+mn-ea"/>
                <a:cs typeface="+mn-cs"/>
              </a:rPr>
              <a:t>Star, Ashley and </a:t>
            </a:r>
            <a:r>
              <a:rPr lang="en-GB" sz="1200" kern="1200" baseline="0" dirty="0" err="1">
                <a:solidFill>
                  <a:schemeClr val="tx1"/>
                </a:solidFill>
                <a:effectLst/>
                <a:latin typeface="+mn-lt"/>
                <a:ea typeface="+mn-ea"/>
                <a:cs typeface="+mn-cs"/>
              </a:rPr>
              <a:t>Tamilore</a:t>
            </a:r>
            <a:r>
              <a:rPr lang="en-GB" sz="1200" kern="1200" baseline="0" dirty="0">
                <a:solidFill>
                  <a:schemeClr val="tx1"/>
                </a:solidFill>
                <a:effectLst/>
                <a:latin typeface="+mn-lt"/>
                <a:ea typeface="+mn-ea"/>
                <a:cs typeface="+mn-cs"/>
              </a:rPr>
              <a:t> above. Each of these children have a different genetic condition that affects them in different ways:</a:t>
            </a:r>
          </a:p>
          <a:p>
            <a:pPr rtl="0" eaLnBrk="1" latinLnBrk="0" hangingPunct="1"/>
            <a:endParaRPr lang="en-GB" dirty="0"/>
          </a:p>
          <a:p>
            <a:pPr indent="-228600" eaLnBrk="1" hangingPunct="1"/>
            <a:r>
              <a:rPr lang="en-GB" dirty="0"/>
              <a:t>Put up your hand if you’ve ever broken a bone. Was it painful? Did you spend time in hospital? Well Star</a:t>
            </a:r>
            <a:r>
              <a:rPr lang="en-GB" baseline="0" dirty="0"/>
              <a:t> </a:t>
            </a:r>
            <a:r>
              <a:rPr lang="en-GB" dirty="0"/>
              <a:t>is just ten years old and she has broken 33 bones in her body! She has a genetic disorder which means her bones break very easily;</a:t>
            </a:r>
            <a:r>
              <a:rPr lang="en-GB" baseline="0" dirty="0"/>
              <a:t> </a:t>
            </a:r>
            <a:r>
              <a:rPr lang="en-GB" dirty="0"/>
              <a:t>she has broken bones by just tripping up the stairs. – </a:t>
            </a:r>
            <a:r>
              <a:rPr lang="en-GB" b="1" dirty="0"/>
              <a:t>Brittle Bone Disease</a:t>
            </a:r>
          </a:p>
          <a:p>
            <a:pPr indent="-228600" eaLnBrk="1" hangingPunct="1"/>
            <a:endParaRPr lang="en-GB" b="1" dirty="0"/>
          </a:p>
          <a:p>
            <a:pPr indent="-228600" eaLnBrk="1" hangingPunct="1"/>
            <a:r>
              <a:rPr lang="en-GB" b="0" dirty="0"/>
              <a:t>Ashley</a:t>
            </a:r>
            <a:r>
              <a:rPr lang="en-GB" b="0" baseline="0" dirty="0"/>
              <a:t> </a:t>
            </a:r>
            <a:r>
              <a:rPr lang="en-GB" sz="1200" b="0" i="0" kern="1200" dirty="0">
                <a:solidFill>
                  <a:schemeClr val="tx1"/>
                </a:solidFill>
                <a:effectLst/>
                <a:latin typeface="+mn-lt"/>
                <a:ea typeface="+mn-ea"/>
                <a:cs typeface="+mn-cs"/>
              </a:rPr>
              <a:t>was born without a jaw, cheekbones and ears. He has lots of difficulty</a:t>
            </a:r>
            <a:r>
              <a:rPr lang="en-GB" sz="1200" b="0" i="0" kern="1200" baseline="0" dirty="0">
                <a:solidFill>
                  <a:schemeClr val="tx1"/>
                </a:solidFill>
                <a:effectLst/>
                <a:latin typeface="+mn-lt"/>
                <a:ea typeface="+mn-ea"/>
                <a:cs typeface="+mn-cs"/>
              </a:rPr>
              <a:t> hearing and breathing and has had to have thirty operations to help him grow properly. He has also been bullied by people who don’t understand the way he looks. – </a:t>
            </a:r>
            <a:r>
              <a:rPr lang="en-GB" sz="1200" b="1" i="0" kern="1200" baseline="0" dirty="0" err="1">
                <a:solidFill>
                  <a:schemeClr val="tx1"/>
                </a:solidFill>
                <a:effectLst/>
                <a:latin typeface="+mn-lt"/>
                <a:ea typeface="+mn-ea"/>
                <a:cs typeface="+mn-cs"/>
              </a:rPr>
              <a:t>Treacher</a:t>
            </a:r>
            <a:r>
              <a:rPr lang="en-GB" sz="1200" b="1" i="0" kern="1200" baseline="0" dirty="0">
                <a:solidFill>
                  <a:schemeClr val="tx1"/>
                </a:solidFill>
                <a:effectLst/>
                <a:latin typeface="+mn-lt"/>
                <a:ea typeface="+mn-ea"/>
                <a:cs typeface="+mn-cs"/>
              </a:rPr>
              <a:t> Collins Syndrome</a:t>
            </a:r>
          </a:p>
          <a:p>
            <a:pPr indent="-228600" eaLnBrk="1" hangingPunct="1"/>
            <a:endParaRPr lang="en-GB" sz="1200" b="0" i="0" kern="1200" baseline="0" dirty="0">
              <a:solidFill>
                <a:schemeClr val="tx1"/>
              </a:solidFill>
              <a:effectLst/>
              <a:latin typeface="+mn-lt"/>
              <a:ea typeface="+mn-ea"/>
              <a:cs typeface="+mn-cs"/>
            </a:endParaRPr>
          </a:p>
          <a:p>
            <a:pPr indent="-228600" eaLnBrk="1" hangingPunct="1"/>
            <a:r>
              <a:rPr lang="en-GB" sz="1200" b="0" i="0" kern="1200" baseline="0" dirty="0" err="1">
                <a:solidFill>
                  <a:schemeClr val="tx1"/>
                </a:solidFill>
                <a:effectLst/>
                <a:latin typeface="+mn-lt"/>
                <a:ea typeface="+mn-ea"/>
                <a:cs typeface="+mn-cs"/>
              </a:rPr>
              <a:t>Tamilore</a:t>
            </a:r>
            <a:r>
              <a:rPr lang="en-GB" sz="1200" b="0" i="0" kern="1200" baseline="0" dirty="0">
                <a:solidFill>
                  <a:schemeClr val="tx1"/>
                </a:solidFill>
                <a:effectLst/>
                <a:latin typeface="+mn-lt"/>
                <a:ea typeface="+mn-ea"/>
                <a:cs typeface="+mn-cs"/>
              </a:rPr>
              <a:t> has sickle cell anaemia, which means his blood cells are a different shape to ours and when they travel around his body, they sometimes get stuck which causes him a lot of pain. He has to have lots of time off school and is unable to do all the hobbies he’d like to do, like play football with his friends. </a:t>
            </a:r>
            <a:r>
              <a:rPr lang="en-GB" sz="1200" b="1" i="0" kern="1200" baseline="0" dirty="0">
                <a:solidFill>
                  <a:schemeClr val="tx1"/>
                </a:solidFill>
                <a:effectLst/>
                <a:latin typeface="+mn-lt"/>
                <a:ea typeface="+mn-ea"/>
                <a:cs typeface="+mn-cs"/>
              </a:rPr>
              <a:t>– Sickle Cell Anaemia</a:t>
            </a:r>
          </a:p>
          <a:p>
            <a:pPr indent="-228600" eaLnBrk="1" hangingPunct="1"/>
            <a:endParaRPr lang="en-GB" sz="1200" b="1" i="0" kern="1200" baseline="0" dirty="0">
              <a:solidFill>
                <a:schemeClr val="tx1"/>
              </a:solidFill>
              <a:effectLst/>
              <a:latin typeface="+mn-lt"/>
              <a:ea typeface="+mn-ea"/>
              <a:cs typeface="+mn-cs"/>
            </a:endParaRPr>
          </a:p>
          <a:p>
            <a:pPr indent="-228600" eaLnBrk="1" hangingPunct="1"/>
            <a:r>
              <a:rPr lang="en-GB" sz="1200" b="0" i="0" kern="1200" baseline="0" dirty="0">
                <a:solidFill>
                  <a:schemeClr val="tx1"/>
                </a:solidFill>
                <a:effectLst/>
                <a:latin typeface="+mn-lt"/>
                <a:ea typeface="+mn-ea"/>
                <a:cs typeface="+mn-cs"/>
              </a:rPr>
              <a:t>There are over 6,000 different genetic conditions and lots of children are affected by them: 1 in 25 in the UK in fact! </a:t>
            </a:r>
            <a:endParaRPr lang="en-GB" b="0" dirty="0"/>
          </a:p>
          <a:p>
            <a:pPr rtl="0" eaLnBrk="1" latinLnBrk="0" hangingPunct="1"/>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2086742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GB" dirty="0"/>
              <a:t>Other genetic conditions mean that…</a:t>
            </a:r>
          </a:p>
          <a:p>
            <a:pPr marL="0" indent="0">
              <a:buFont typeface="Arial" pitchFamily="34" charset="0"/>
              <a:buNone/>
            </a:pPr>
            <a:endParaRPr lang="en-GB" dirty="0"/>
          </a:p>
          <a:p>
            <a:pPr marL="171450" indent="-171450">
              <a:buFont typeface="Arial" pitchFamily="34" charset="0"/>
              <a:buChar char="•"/>
            </a:pPr>
            <a:r>
              <a:rPr lang="en-GB" dirty="0"/>
              <a:t>Some children find it hard to move around so</a:t>
            </a:r>
            <a:r>
              <a:rPr lang="en-GB" baseline="0" dirty="0"/>
              <a:t> need to use a </a:t>
            </a:r>
            <a:r>
              <a:rPr lang="en-GB" dirty="0"/>
              <a:t>wheelchair, or</a:t>
            </a:r>
            <a:r>
              <a:rPr lang="en-GB" baseline="0" dirty="0"/>
              <a:t> walk with sticks</a:t>
            </a:r>
            <a:endParaRPr lang="en-GB" dirty="0"/>
          </a:p>
          <a:p>
            <a:pPr marL="171450" indent="-171450">
              <a:buFont typeface="Arial" pitchFamily="34" charset="0"/>
              <a:buChar char="•"/>
            </a:pPr>
            <a:r>
              <a:rPr lang="en-GB" dirty="0"/>
              <a:t>Some children find it hard to understand</a:t>
            </a:r>
          </a:p>
          <a:p>
            <a:pPr marL="171450" indent="-171450">
              <a:buFont typeface="Arial" pitchFamily="34" charset="0"/>
              <a:buChar char="•"/>
            </a:pPr>
            <a:r>
              <a:rPr lang="en-GB" dirty="0"/>
              <a:t>Some children look different and are often stared at and teased</a:t>
            </a:r>
          </a:p>
          <a:p>
            <a:pPr marL="171450" indent="-171450">
              <a:buFont typeface="Arial" pitchFamily="34" charset="0"/>
              <a:buChar char="•"/>
            </a:pPr>
            <a:r>
              <a:rPr lang="en-GB" dirty="0"/>
              <a:t>Some children have to take extra care to live a normal life every day</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2213602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TIANA AND STAR FILM AT</a:t>
            </a:r>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114165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endParaRPr lang="en-GB" dirty="0"/>
          </a:p>
          <a:p>
            <a:endParaRPr lang="en-GB" baseline="0" dirty="0"/>
          </a:p>
          <a:p>
            <a:r>
              <a:rPr lang="en-GB" baseline="0" dirty="0"/>
              <a:t>In recent years, for example, the money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4042261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 to</a:t>
            </a:r>
            <a:r>
              <a:rPr lang="en-GB" baseline="0" dirty="0"/>
              <a:t> school today in our favourite pair of jeans and paying £1 means we are raising money to help children like </a:t>
            </a:r>
            <a:r>
              <a:rPr lang="en-GB" baseline="0" dirty="0" err="1"/>
              <a:t>Tiana</a:t>
            </a:r>
            <a:r>
              <a:rPr lang="en-GB" baseline="0" dirty="0"/>
              <a:t>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‘Don your Denim’ race, putting on a sponsored denim talent show </a:t>
            </a:r>
            <a:r>
              <a:rPr lang="en-GB" i="1" baseline="0" dirty="0">
                <a:solidFill>
                  <a:schemeClr val="tx1"/>
                </a:solidFill>
              </a:rPr>
              <a:t>(For more ideas, please visit https://www.jeansforgenesday.org/schools/primary-fundraising-ideas)</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3110962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GB" dirty="0"/>
              <a:t>We could make sure that we don’t stare at children who look different from us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We could take the time to play with someone we know who has a disability</a:t>
            </a:r>
          </a:p>
          <a:p>
            <a:pPr marL="171450" indent="-171450">
              <a:buFont typeface="Arial" pitchFamily="34" charset="0"/>
              <a:buChar char="•"/>
            </a:pPr>
            <a:r>
              <a:rPr lang="en-GB" dirty="0"/>
              <a:t>We could be patient with children who don’t appear to understand</a:t>
            </a:r>
          </a:p>
          <a:p>
            <a:pPr marL="171450" indent="-171450">
              <a:buFont typeface="Arial" pitchFamily="34" charset="0"/>
              <a:buChar char="•"/>
            </a:pPr>
            <a:r>
              <a:rPr lang="en-GB" dirty="0"/>
              <a:t>We could make sure we support classmates who have to take off time school when they are unwell</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3161918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listening</a:t>
            </a:r>
            <a:r>
              <a:rPr lang="en-GB" baseline="0" dirty="0"/>
              <a:t> </a:t>
            </a:r>
            <a:r>
              <a:rPr lang="en-GB" dirty="0"/>
              <a:t>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223444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8"/>
          <p:cNvSpPr txBox="1"/>
          <p:nvPr/>
        </p:nvSpPr>
        <p:spPr>
          <a:xfrm>
            <a:off x="1" y="2492896"/>
            <a:ext cx="9108896" cy="30469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9600" dirty="0">
                <a:solidFill>
                  <a:srgbClr val="344DC5"/>
                </a:solidFill>
                <a:latin typeface="Magical brush" pitchFamily="50" charset="0"/>
              </a:rPr>
              <a:t>WHAT GENES MEAN</a:t>
            </a:r>
          </a:p>
        </p:txBody>
      </p:sp>
      <p:pic>
        <p:nvPicPr>
          <p:cNvPr id="6"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89050"/>
            <a:ext cx="2341772" cy="2325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255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4"/>
          <p:cNvSpPr txBox="1">
            <a:spLocks/>
          </p:cNvSpPr>
          <p:nvPr/>
        </p:nvSpPr>
        <p:spPr>
          <a:xfrm>
            <a:off x="627572" y="404664"/>
            <a:ext cx="7699458" cy="1080120"/>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Genetic disorders affect one in 25 children in the UK…</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16650" r="16650"/>
          <a:stretch/>
        </p:blipFill>
        <p:spPr>
          <a:xfrm>
            <a:off x="266994" y="2276872"/>
            <a:ext cx="2648822" cy="2648822"/>
          </a:xfrm>
          <a:prstGeom prst="rect">
            <a:avLst/>
          </a:prstGeom>
          <a:ln w="19050">
            <a:solidFill>
              <a:schemeClr val="tx1"/>
            </a:solidFill>
          </a:ln>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16650" r="16650"/>
          <a:stretch/>
        </p:blipFill>
        <p:spPr>
          <a:xfrm>
            <a:off x="3219322" y="2297183"/>
            <a:ext cx="2648822" cy="2648822"/>
          </a:xfrm>
          <a:prstGeom prst="rect">
            <a:avLst/>
          </a:prstGeom>
          <a:ln w="19050">
            <a:solidFill>
              <a:schemeClr val="tx1"/>
            </a:solidFill>
          </a:ln>
        </p:spPr>
      </p:pic>
      <p:pic>
        <p:nvPicPr>
          <p:cNvPr id="18" name="Picture 17"/>
          <p:cNvPicPr>
            <a:picLocks noChangeAspect="1"/>
          </p:cNvPicPr>
          <p:nvPr/>
        </p:nvPicPr>
        <p:blipFill rotWithShape="1">
          <a:blip r:embed="rId6" cstate="print">
            <a:extLst>
              <a:ext uri="{28A0092B-C50C-407E-A947-70E740481C1C}">
                <a14:useLocalDpi xmlns:a14="http://schemas.microsoft.com/office/drawing/2010/main" val="0"/>
              </a:ext>
            </a:extLst>
          </a:blip>
          <a:srcRect l="16650" r="16650"/>
          <a:stretch/>
        </p:blipFill>
        <p:spPr>
          <a:xfrm>
            <a:off x="6156176" y="2276872"/>
            <a:ext cx="2648822" cy="2648822"/>
          </a:xfrm>
          <a:prstGeom prst="rect">
            <a:avLst/>
          </a:prstGeom>
          <a:ln w="19050">
            <a:solidFill>
              <a:schemeClr val="tx1"/>
            </a:solidFill>
          </a:ln>
        </p:spPr>
      </p:pic>
      <p:sp>
        <p:nvSpPr>
          <p:cNvPr id="19" name="TextBox 18"/>
          <p:cNvSpPr txBox="1"/>
          <p:nvPr/>
        </p:nvSpPr>
        <p:spPr>
          <a:xfrm>
            <a:off x="202323" y="5108605"/>
            <a:ext cx="2648822"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Star, aged 10, and her sister </a:t>
            </a:r>
            <a:r>
              <a:rPr lang="en-GB" dirty="0" err="1">
                <a:solidFill>
                  <a:srgbClr val="344DC5"/>
                </a:solidFill>
                <a:latin typeface="Calibri" panose="020F0502020204030204" pitchFamily="34" charset="0"/>
                <a:ea typeface="ＭＳ Ｐゴシック" pitchFamily="-110" charset="-128"/>
                <a:cs typeface="Avenir LT Std 55 Roman"/>
              </a:rPr>
              <a:t>Tiana</a:t>
            </a:r>
            <a:r>
              <a:rPr lang="en-GB" dirty="0">
                <a:solidFill>
                  <a:srgbClr val="344DC5"/>
                </a:solidFill>
                <a:latin typeface="Calibri" panose="020F0502020204030204" pitchFamily="34" charset="0"/>
                <a:ea typeface="ＭＳ Ｐゴシック" pitchFamily="-110" charset="-128"/>
                <a:cs typeface="Avenir LT Std 55 Roman"/>
              </a:rPr>
              <a:t>, aged 7 have </a:t>
            </a:r>
            <a:r>
              <a:rPr lang="en-GB" b="1" dirty="0">
                <a:solidFill>
                  <a:srgbClr val="344DC5"/>
                </a:solidFill>
                <a:latin typeface="Calibri" panose="020F0502020204030204" pitchFamily="34" charset="0"/>
                <a:ea typeface="ＭＳ Ｐゴシック" pitchFamily="-110" charset="-128"/>
                <a:cs typeface="Avenir LT Std 55 Roman"/>
              </a:rPr>
              <a:t>BRITTLE BONE DISEASE</a:t>
            </a:r>
          </a:p>
        </p:txBody>
      </p:sp>
      <p:sp>
        <p:nvSpPr>
          <p:cNvPr id="20" name="TextBox 19"/>
          <p:cNvSpPr txBox="1"/>
          <p:nvPr/>
        </p:nvSpPr>
        <p:spPr>
          <a:xfrm>
            <a:off x="3219322" y="5085184"/>
            <a:ext cx="2648821"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Ashley, aged 11, has </a:t>
            </a:r>
            <a:r>
              <a:rPr lang="en-GB" b="1" dirty="0">
                <a:solidFill>
                  <a:srgbClr val="344DC5"/>
                </a:solidFill>
                <a:latin typeface="Calibri" panose="020F0502020204030204" pitchFamily="34" charset="0"/>
                <a:ea typeface="ＭＳ Ｐゴシック" pitchFamily="-110" charset="-128"/>
                <a:cs typeface="Avenir LT Std 55 Roman"/>
              </a:rPr>
              <a:t>TREACHER COLLINS SYNDROME</a:t>
            </a:r>
          </a:p>
        </p:txBody>
      </p:sp>
      <p:sp>
        <p:nvSpPr>
          <p:cNvPr id="21" name="TextBox 20"/>
          <p:cNvSpPr txBox="1"/>
          <p:nvPr/>
        </p:nvSpPr>
        <p:spPr>
          <a:xfrm>
            <a:off x="6156176" y="5121954"/>
            <a:ext cx="2648822" cy="646331"/>
          </a:xfrm>
          <a:prstGeom prst="rect">
            <a:avLst/>
          </a:prstGeom>
          <a:noFill/>
        </p:spPr>
        <p:txBody>
          <a:bodyPr wrap="square" rtlCol="0">
            <a:spAutoFit/>
          </a:bodyPr>
          <a:lstStyle/>
          <a:p>
            <a:pPr algn="ctr"/>
            <a:r>
              <a:rPr lang="en-GB" dirty="0" err="1">
                <a:solidFill>
                  <a:srgbClr val="344DC5"/>
                </a:solidFill>
                <a:latin typeface="Calibri" panose="020F0502020204030204" pitchFamily="34" charset="0"/>
                <a:ea typeface="ＭＳ Ｐゴシック" pitchFamily="-110" charset="-128"/>
                <a:cs typeface="Avenir LT Std 55 Roman"/>
              </a:rPr>
              <a:t>Tamilore</a:t>
            </a:r>
            <a:r>
              <a:rPr lang="en-GB" dirty="0">
                <a:solidFill>
                  <a:srgbClr val="344DC5"/>
                </a:solidFill>
                <a:latin typeface="Calibri" panose="020F0502020204030204" pitchFamily="34" charset="0"/>
                <a:ea typeface="ＭＳ Ｐゴシック" pitchFamily="-110" charset="-128"/>
                <a:cs typeface="Avenir LT Std 55 Roman"/>
              </a:rPr>
              <a:t>, aged 10 has </a:t>
            </a:r>
            <a:r>
              <a:rPr lang="en-GB" b="1" dirty="0">
                <a:solidFill>
                  <a:srgbClr val="344DC5"/>
                </a:solidFill>
                <a:latin typeface="Calibri" panose="020F0502020204030204" pitchFamily="34" charset="0"/>
                <a:ea typeface="ＭＳ Ｐゴシック" pitchFamily="-110" charset="-128"/>
                <a:cs typeface="Avenir LT Std 55 Roman"/>
              </a:rPr>
              <a:t>SICKLE CELL ANAEMIA</a:t>
            </a:r>
          </a:p>
        </p:txBody>
      </p:sp>
    </p:spTree>
    <p:extLst>
      <p:ext uri="{BB962C8B-B14F-4D97-AF65-F5344CB8AC3E}">
        <p14:creationId xmlns:p14="http://schemas.microsoft.com/office/powerpoint/2010/main" val="362283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382125" y="1039036"/>
            <a:ext cx="4457392" cy="1670166"/>
          </a:xfrm>
        </p:spPr>
      </p:pic>
      <p:sp>
        <p:nvSpPr>
          <p:cNvPr id="13" name="TextBox 12"/>
          <p:cNvSpPr txBox="1"/>
          <p:nvPr/>
        </p:nvSpPr>
        <p:spPr>
          <a:xfrm>
            <a:off x="467544" y="1146320"/>
            <a:ext cx="3744416" cy="1200329"/>
          </a:xfrm>
          <a:prstGeom prst="rect">
            <a:avLst/>
          </a:prstGeom>
          <a:noFill/>
        </p:spPr>
        <p:txBody>
          <a:bodyPr wrap="square" rtlCol="0">
            <a:spAutoFit/>
          </a:bodyPr>
          <a:lstStyle/>
          <a:p>
            <a:pPr algn="ctr"/>
            <a:r>
              <a:rPr lang="en-GB" sz="2400" b="1" dirty="0">
                <a:solidFill>
                  <a:srgbClr val="344DC5"/>
                </a:solidFill>
              </a:rPr>
              <a:t>Some children look different and are often stared at and teased</a:t>
            </a:r>
          </a:p>
        </p:txBody>
      </p:sp>
      <p:sp>
        <p:nvSpPr>
          <p:cNvPr id="14" name="TextBox 13"/>
          <p:cNvSpPr txBox="1"/>
          <p:nvPr/>
        </p:nvSpPr>
        <p:spPr>
          <a:xfrm>
            <a:off x="5148064" y="3083122"/>
            <a:ext cx="3528392" cy="1200329"/>
          </a:xfrm>
          <a:prstGeom prst="rect">
            <a:avLst/>
          </a:prstGeom>
          <a:noFill/>
        </p:spPr>
        <p:txBody>
          <a:bodyPr wrap="square" rtlCol="0">
            <a:spAutoFit/>
          </a:bodyPr>
          <a:lstStyle/>
          <a:p>
            <a:pPr algn="ctr">
              <a:defRPr/>
            </a:pPr>
            <a:r>
              <a:rPr lang="en-GB" sz="2400" b="1" dirty="0">
                <a:solidFill>
                  <a:srgbClr val="344DC5"/>
                </a:solidFill>
              </a:rPr>
              <a:t>Some children have to take extra care to live a normal life every day</a:t>
            </a:r>
          </a:p>
        </p:txBody>
      </p:sp>
      <p:sp>
        <p:nvSpPr>
          <p:cNvPr id="15" name="TextBox 14"/>
          <p:cNvSpPr txBox="1"/>
          <p:nvPr/>
        </p:nvSpPr>
        <p:spPr>
          <a:xfrm>
            <a:off x="755575" y="5108991"/>
            <a:ext cx="3528392" cy="1200329"/>
          </a:xfrm>
          <a:prstGeom prst="rect">
            <a:avLst/>
          </a:prstGeom>
          <a:noFill/>
        </p:spPr>
        <p:txBody>
          <a:bodyPr wrap="square" rtlCol="0">
            <a:spAutoFit/>
          </a:bodyPr>
          <a:lstStyle/>
          <a:p>
            <a:pPr algn="ctr">
              <a:defRPr/>
            </a:pPr>
            <a:r>
              <a:rPr lang="en-GB" sz="2400" b="1" dirty="0">
                <a:solidFill>
                  <a:srgbClr val="2A5CAA"/>
                </a:solidFill>
              </a:rPr>
              <a:t>Some children find it hard to communicate, understand and learn</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3578" t="13116" r="4681" b="35737"/>
          <a:stretch/>
        </p:blipFill>
        <p:spPr>
          <a:xfrm>
            <a:off x="4430311" y="4874272"/>
            <a:ext cx="4440115" cy="1651072"/>
          </a:xfrm>
          <a:prstGeom prst="rect">
            <a:avLst/>
          </a:prstGeom>
          <a:ln w="19050">
            <a:noFill/>
          </a:ln>
        </p:spPr>
      </p:pic>
      <p:sp>
        <p:nvSpPr>
          <p:cNvPr id="17" name="Title 1"/>
          <p:cNvSpPr txBox="1">
            <a:spLocks/>
          </p:cNvSpPr>
          <p:nvPr/>
        </p:nvSpPr>
        <p:spPr bwMode="auto">
          <a:xfrm>
            <a:off x="467544" y="263441"/>
            <a:ext cx="8006385"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200" dirty="0">
                <a:solidFill>
                  <a:srgbClr val="344DC5"/>
                </a:solidFill>
                <a:latin typeface="Magical brush" pitchFamily="50" charset="0"/>
                <a:cs typeface="Avenir LT Std 85 Heavy"/>
              </a:rPr>
              <a:t>Life can be very difficult for these children…</a:t>
            </a: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581" y="2889161"/>
            <a:ext cx="4598380" cy="1681012"/>
          </a:xfrm>
          <a:prstGeom prst="rect">
            <a:avLst/>
          </a:prstGeom>
        </p:spPr>
      </p:pic>
    </p:spTree>
    <p:extLst>
      <p:ext uri="{BB962C8B-B14F-4D97-AF65-F5344CB8AC3E}">
        <p14:creationId xmlns:p14="http://schemas.microsoft.com/office/powerpoint/2010/main" val="1535017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5111" t="19583" r="9538" b="42656"/>
          <a:stretch/>
        </p:blipFill>
        <p:spPr bwMode="auto">
          <a:xfrm>
            <a:off x="526108" y="1048910"/>
            <a:ext cx="7982892" cy="4756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txBox="1">
            <a:spLocks/>
          </p:cNvSpPr>
          <p:nvPr/>
        </p:nvSpPr>
        <p:spPr>
          <a:xfrm>
            <a:off x="526108" y="260648"/>
            <a:ext cx="6422156"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3200" spc="300" dirty="0" err="1">
                <a:solidFill>
                  <a:srgbClr val="344DC5"/>
                </a:solidFill>
                <a:latin typeface="Magical brush" pitchFamily="50" charset="0"/>
                <a:ea typeface="+mn-ea"/>
                <a:cs typeface="+mn-cs"/>
              </a:rPr>
              <a:t>Tiana</a:t>
            </a:r>
            <a:r>
              <a:rPr lang="en-GB" sz="3200" spc="300" dirty="0">
                <a:solidFill>
                  <a:srgbClr val="344DC5"/>
                </a:solidFill>
                <a:latin typeface="Magical brush" pitchFamily="50" charset="0"/>
                <a:ea typeface="+mn-ea"/>
                <a:cs typeface="+mn-cs"/>
              </a:rPr>
              <a:t> and Star’s story…</a:t>
            </a:r>
          </a:p>
        </p:txBody>
      </p:sp>
    </p:spTree>
    <p:extLst>
      <p:ext uri="{BB962C8B-B14F-4D97-AF65-F5344CB8AC3E}">
        <p14:creationId xmlns:p14="http://schemas.microsoft.com/office/powerpoint/2010/main" val="3847609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auto">
          <a:xfrm>
            <a:off x="539552" y="247948"/>
            <a:ext cx="7893032"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200" dirty="0">
                <a:solidFill>
                  <a:srgbClr val="344DC5"/>
                </a:solidFill>
                <a:latin typeface="Magical brush" pitchFamily="50" charset="0"/>
                <a:cs typeface="Avenir LT Std 85 Heavy"/>
              </a:rPr>
              <a:t>Our money makes a real difference…</a:t>
            </a:r>
          </a:p>
        </p:txBody>
      </p:sp>
      <p:sp>
        <p:nvSpPr>
          <p:cNvPr id="14" name="TextBox 13"/>
          <p:cNvSpPr txBox="1"/>
          <p:nvPr/>
        </p:nvSpPr>
        <p:spPr>
          <a:xfrm>
            <a:off x="281856" y="1124744"/>
            <a:ext cx="3744416" cy="1015663"/>
          </a:xfrm>
          <a:prstGeom prst="rect">
            <a:avLst/>
          </a:prstGeom>
          <a:noFill/>
        </p:spPr>
        <p:txBody>
          <a:bodyPr wrap="square" rtlCol="0">
            <a:spAutoFit/>
          </a:bodyPr>
          <a:lstStyle/>
          <a:p>
            <a:pPr algn="ctr"/>
            <a:r>
              <a:rPr lang="en-GB" sz="2000" b="1" spc="300" dirty="0">
                <a:solidFill>
                  <a:srgbClr val="344DC5"/>
                </a:solidFill>
                <a:latin typeface="+mj-lt"/>
              </a:rPr>
              <a:t>Equipment, like a specialist wheelchair, or frame</a:t>
            </a:r>
          </a:p>
        </p:txBody>
      </p:sp>
      <p:sp>
        <p:nvSpPr>
          <p:cNvPr id="15" name="TextBox 14"/>
          <p:cNvSpPr txBox="1"/>
          <p:nvPr/>
        </p:nvSpPr>
        <p:spPr>
          <a:xfrm>
            <a:off x="5019249" y="3284984"/>
            <a:ext cx="3528392"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Nursing and care services</a:t>
            </a:r>
          </a:p>
        </p:txBody>
      </p:sp>
      <p:sp>
        <p:nvSpPr>
          <p:cNvPr id="16" name="TextBox 15"/>
          <p:cNvSpPr txBox="1"/>
          <p:nvPr/>
        </p:nvSpPr>
        <p:spPr>
          <a:xfrm>
            <a:off x="282093" y="5425973"/>
            <a:ext cx="3796196"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Respite or a well-deserved holiday</a:t>
            </a:r>
          </a:p>
        </p:txBody>
      </p:sp>
      <p:pic>
        <p:nvPicPr>
          <p:cNvPr id="17" name="Picture 1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0536" y="916397"/>
            <a:ext cx="4731269" cy="1792523"/>
          </a:xfrm>
          <a:prstGeom prst="rect">
            <a:avLst/>
          </a:prstGeom>
          <a:ln w="28575">
            <a:solidFill>
              <a:schemeClr val="tx1"/>
            </a:solidFill>
          </a:ln>
        </p:spPr>
      </p:pic>
      <p:pic>
        <p:nvPicPr>
          <p:cNvPr id="18" name="Picture 1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7347" y="2852936"/>
            <a:ext cx="4806701" cy="1789246"/>
          </a:xfrm>
          <a:prstGeom prst="rect">
            <a:avLst/>
          </a:prstGeom>
          <a:ln w="28575">
            <a:solidFill>
              <a:schemeClr val="tx1"/>
            </a:solidFill>
          </a:ln>
        </p:spPr>
      </p:pic>
      <p:pic>
        <p:nvPicPr>
          <p:cNvPr id="19" name="Picture 1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07039" y="4890472"/>
            <a:ext cx="4687868" cy="1778888"/>
          </a:xfrm>
          <a:prstGeom prst="rect">
            <a:avLst/>
          </a:prstGeom>
          <a:ln w="28575">
            <a:solidFill>
              <a:schemeClr val="tx1"/>
            </a:solidFill>
          </a:ln>
        </p:spPr>
      </p:pic>
    </p:spTree>
    <p:extLst>
      <p:ext uri="{BB962C8B-B14F-4D97-AF65-F5344CB8AC3E}">
        <p14:creationId xmlns:p14="http://schemas.microsoft.com/office/powerpoint/2010/main" val="781554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1244"/>
          <a:stretch/>
        </p:blipFill>
        <p:spPr bwMode="auto">
          <a:xfrm>
            <a:off x="69850" y="882204"/>
            <a:ext cx="9004300" cy="581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75656" y="137113"/>
            <a:ext cx="5688632" cy="584775"/>
          </a:xfrm>
          <a:prstGeom prst="rect">
            <a:avLst/>
          </a:prstGeom>
          <a:noFill/>
        </p:spPr>
        <p:txBody>
          <a:bodyPr wrap="square" rtlCol="0">
            <a:spAutoFit/>
          </a:bodyPr>
          <a:lstStyle/>
          <a:p>
            <a:pPr algn="ctr"/>
            <a:r>
              <a:rPr lang="en-US" sz="3200" dirty="0">
                <a:solidFill>
                  <a:srgbClr val="344DC5"/>
                </a:solidFill>
                <a:latin typeface="Magical brush" pitchFamily="50" charset="0"/>
              </a:rPr>
              <a:t>Our Jeans for Genes Day</a:t>
            </a:r>
          </a:p>
        </p:txBody>
      </p:sp>
    </p:spTree>
    <p:extLst>
      <p:ext uri="{BB962C8B-B14F-4D97-AF65-F5344CB8AC3E}">
        <p14:creationId xmlns:p14="http://schemas.microsoft.com/office/powerpoint/2010/main" val="914821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77020" y="4922947"/>
            <a:ext cx="4467338" cy="1656184"/>
          </a:xfrm>
        </p:spPr>
      </p:pic>
      <p:sp>
        <p:nvSpPr>
          <p:cNvPr id="13" name="Title 1"/>
          <p:cNvSpPr txBox="1">
            <a:spLocks/>
          </p:cNvSpPr>
          <p:nvPr/>
        </p:nvSpPr>
        <p:spPr bwMode="auto">
          <a:xfrm>
            <a:off x="539552" y="260648"/>
            <a:ext cx="7902748"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What else could we do to help?</a:t>
            </a:r>
          </a:p>
        </p:txBody>
      </p:sp>
      <p:sp>
        <p:nvSpPr>
          <p:cNvPr id="14" name="TextBox 13"/>
          <p:cNvSpPr txBox="1"/>
          <p:nvPr/>
        </p:nvSpPr>
        <p:spPr>
          <a:xfrm>
            <a:off x="4934289" y="3485548"/>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Play and support</a:t>
            </a:r>
          </a:p>
        </p:txBody>
      </p:sp>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l="7641" t="33230" r="15158" b="24592"/>
          <a:stretch/>
        </p:blipFill>
        <p:spPr>
          <a:xfrm>
            <a:off x="4138381" y="980728"/>
            <a:ext cx="4592104" cy="1672569"/>
          </a:xfrm>
          <a:prstGeom prst="rect">
            <a:avLst/>
          </a:prstGeom>
          <a:solidFill>
            <a:srgbClr val="FFFFFF">
              <a:shade val="85000"/>
            </a:srgbClr>
          </a:solidFill>
          <a:ln w="88900" cap="sq">
            <a:noFill/>
            <a:miter lim="800000"/>
          </a:ln>
          <a:effectLst/>
        </p:spPr>
      </p:pic>
      <p:sp>
        <p:nvSpPr>
          <p:cNvPr id="16" name="TextBox 15"/>
          <p:cNvSpPr txBox="1"/>
          <p:nvPr/>
        </p:nvSpPr>
        <p:spPr>
          <a:xfrm>
            <a:off x="558084" y="1513986"/>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Don’t stare</a:t>
            </a:r>
          </a:p>
        </p:txBody>
      </p:sp>
      <p:sp>
        <p:nvSpPr>
          <p:cNvPr id="17" name="TextBox 16"/>
          <p:cNvSpPr txBox="1"/>
          <p:nvPr/>
        </p:nvSpPr>
        <p:spPr>
          <a:xfrm>
            <a:off x="539552" y="5344014"/>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Be patient</a:t>
            </a:r>
          </a:p>
        </p:txBody>
      </p:sp>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19055" t="35061" r="15877" b="29301"/>
          <a:stretch/>
        </p:blipFill>
        <p:spPr>
          <a:xfrm>
            <a:off x="228188" y="2906723"/>
            <a:ext cx="4603395" cy="1680870"/>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4018934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82C1397A-1E7A-4261-9B73-BEFC905A7A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623031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Props1.xml><?xml version="1.0" encoding="utf-8"?>
<ds:datastoreItem xmlns:ds="http://schemas.openxmlformats.org/officeDocument/2006/customXml" ds:itemID="{82409A34-56CF-4FCA-A951-0292CAD1C26B}">
  <ds:schemaRefs>
    <ds:schemaRef ds:uri="http://schemas.microsoft.com/sharepoint/v3/contenttype/forms"/>
  </ds:schemaRefs>
</ds:datastoreItem>
</file>

<file path=customXml/itemProps2.xml><?xml version="1.0" encoding="utf-8"?>
<ds:datastoreItem xmlns:ds="http://schemas.openxmlformats.org/officeDocument/2006/customXml" ds:itemID="{634B64B5-BD84-472E-80AF-07DF00194E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F5D12EC-A0ED-4099-B45C-FB3A37035C06}">
  <ds:schemaRefs>
    <ds:schemaRef ds:uri="http://purl.org/dc/terms/"/>
    <ds:schemaRef ds:uri="d3106e0d-2c96-4344-b832-a7ddc045d5c6"/>
    <ds:schemaRef ds:uri="http://schemas.microsoft.com/office/2006/documentManagement/types"/>
    <ds:schemaRef ds:uri="http://schemas.microsoft.com/office/infopath/2007/PartnerControls"/>
    <ds:schemaRef ds:uri="e8143d17-ecb7-4b9c-bd92-b87463ab2cfb"/>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2409</TotalTime>
  <Words>997</Words>
  <Application>Microsoft Office PowerPoint</Application>
  <PresentationFormat>On-screen Show (4:3)</PresentationFormat>
  <Paragraphs>80</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Avenir LT Std 55 Roman</vt:lpstr>
      <vt:lpstr>Calibri</vt:lpstr>
      <vt:lpstr>Magical Brush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128</cp:revision>
  <cp:lastPrinted>2013-08-21T16:12:53Z</cp:lastPrinted>
  <dcterms:created xsi:type="dcterms:W3CDTF">2013-07-18T09:52:20Z</dcterms:created>
  <dcterms:modified xsi:type="dcterms:W3CDTF">2019-09-05T19:24:42Z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