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handoutMasterIdLst>
    <p:handoutMasterId r:id="rId13"/>
  </p:handoutMasterIdLst>
  <p:sldIdLst>
    <p:sldId id="269" r:id="rId5"/>
    <p:sldId id="263" r:id="rId6"/>
    <p:sldId id="257" r:id="rId7"/>
    <p:sldId id="264" r:id="rId8"/>
    <p:sldId id="265" r:id="rId9"/>
    <p:sldId id="268" r:id="rId10"/>
    <p:sldId id="266" r:id="rId1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A5CAA"/>
    <a:srgbClr val="FFE600"/>
    <a:srgbClr val="0C3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193" autoAdjust="0"/>
    <p:restoredTop sz="70595" autoAdjust="0"/>
  </p:normalViewPr>
  <p:slideViewPr>
    <p:cSldViewPr>
      <p:cViewPr varScale="1">
        <p:scale>
          <a:sx n="58" d="100"/>
          <a:sy n="58" d="100"/>
        </p:scale>
        <p:origin x="1589" y="48"/>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r>
              <a:rPr lang="en-GB" sz="1200" kern="1200" dirty="0">
                <a:solidFill>
                  <a:schemeClr val="tx1"/>
                </a:solidFill>
                <a:effectLst/>
                <a:latin typeface="+mn-lt"/>
                <a:ea typeface="+mn-ea"/>
                <a:cs typeface="+mn-cs"/>
              </a:rPr>
              <a:t>ASSUMING VISITORS TO A SCHOOL HAVE BEEN INTRODUCED: </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927475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On Friday we’re </a:t>
            </a:r>
            <a:r>
              <a:rPr lang="en-GB" sz="1200" b="0" kern="1200" baseline="0" dirty="0">
                <a:solidFill>
                  <a:schemeClr val="tx1"/>
                </a:solidFill>
                <a:effectLst/>
                <a:latin typeface="+mn-lt"/>
                <a:ea typeface="+mn-ea"/>
                <a:cs typeface="+mn-cs"/>
              </a:rPr>
              <a:t>going to be taking part in Jeans for Genes Day! We’ll be joining thousands of adults and children across the UK paying £1/£2 to wear their jeans to work or school for the day.</a:t>
            </a:r>
            <a:endParaRPr lang="en-GB" sz="1200" b="0" kern="1200" dirty="0">
              <a:solidFill>
                <a:schemeClr val="tx1"/>
              </a:solidFill>
              <a:effectLst/>
              <a:latin typeface="+mn-lt"/>
              <a:ea typeface="+mn-ea"/>
              <a:cs typeface="+mn-cs"/>
            </a:endParaRPr>
          </a:p>
          <a:p>
            <a:pPr eaLnBrk="1" hangingPunct="1"/>
            <a:r>
              <a:rPr lang="en-GB" baseline="0" dirty="0"/>
              <a:t>You’ll be asked to wear your jeans and donate to help children like Ryan,  Connor and Pamela above, who each have a different genetic condition that affects them in different ways:</a:t>
            </a:r>
          </a:p>
          <a:p>
            <a:endParaRPr lang="en-GB" b="0" dirty="0"/>
          </a:p>
          <a:p>
            <a:r>
              <a:rPr lang="en-GB" b="0" dirty="0"/>
              <a:t>Ryan has cystic fibrosis, which </a:t>
            </a:r>
            <a:r>
              <a:rPr lang="en-GB" sz="1200" b="0" i="0" u="none" strike="noStrike" kern="1200" baseline="0" dirty="0">
                <a:solidFill>
                  <a:schemeClr val="tx1"/>
                </a:solidFill>
                <a:latin typeface="+mn-lt"/>
                <a:ea typeface="+mn-ea"/>
                <a:cs typeface="+mn-cs"/>
              </a:rPr>
              <a:t>affects his internal organs, especially the lungs and digestive system, causing them to become blocked with sticky mucus. He has to s</a:t>
            </a:r>
            <a:r>
              <a:rPr lang="en-GB" sz="1200" b="0" i="0" kern="1200" dirty="0">
                <a:solidFill>
                  <a:schemeClr val="tx1"/>
                </a:solidFill>
                <a:effectLst/>
                <a:latin typeface="+mn-lt"/>
                <a:ea typeface="+mn-ea"/>
                <a:cs typeface="+mn-cs"/>
              </a:rPr>
              <a:t>pend 1.5 hours every morning just to take medicine to keep him healthy</a:t>
            </a:r>
            <a:r>
              <a:rPr lang="en-GB" sz="1200" b="0" i="0" kern="1200" baseline="0" dirty="0">
                <a:solidFill>
                  <a:schemeClr val="tx1"/>
                </a:solidFill>
                <a:effectLst/>
                <a:latin typeface="+mn-lt"/>
                <a:ea typeface="+mn-ea"/>
                <a:cs typeface="+mn-cs"/>
              </a:rPr>
              <a:t> and </a:t>
            </a:r>
            <a:r>
              <a:rPr lang="en-GB" sz="1200" b="0" i="0" kern="1200" dirty="0">
                <a:solidFill>
                  <a:schemeClr val="tx1"/>
                </a:solidFill>
                <a:effectLst/>
                <a:latin typeface="+mn-lt"/>
                <a:ea typeface="+mn-ea"/>
                <a:cs typeface="+mn-cs"/>
              </a:rPr>
              <a:t>actively chooses activities that help alleviate his symptoms and prolong his life.</a:t>
            </a:r>
            <a:r>
              <a:rPr lang="en-GB" sz="1200" b="0" i="0" kern="1200" baseline="0" dirty="0">
                <a:solidFill>
                  <a:schemeClr val="tx1"/>
                </a:solidFill>
                <a:effectLst/>
                <a:latin typeface="+mn-lt"/>
                <a:ea typeface="+mn-ea"/>
                <a:cs typeface="+mn-cs"/>
              </a:rPr>
              <a:t> T</a:t>
            </a:r>
            <a:r>
              <a:rPr lang="en-GB" sz="1200" b="0" i="0" kern="1200" dirty="0">
                <a:solidFill>
                  <a:schemeClr val="tx1"/>
                </a:solidFill>
                <a:effectLst/>
                <a:latin typeface="+mn-lt"/>
                <a:ea typeface="+mn-ea"/>
                <a:cs typeface="+mn-cs"/>
              </a:rPr>
              <a:t>here is no cure and the average life expectancy</a:t>
            </a:r>
            <a:r>
              <a:rPr lang="en-GB" sz="1200" b="0" i="0" kern="1200" baseline="0" dirty="0">
                <a:solidFill>
                  <a:schemeClr val="tx1"/>
                </a:solidFill>
                <a:effectLst/>
                <a:latin typeface="+mn-lt"/>
                <a:ea typeface="+mn-ea"/>
                <a:cs typeface="+mn-cs"/>
              </a:rPr>
              <a:t> is 32 years old.</a:t>
            </a:r>
            <a:r>
              <a:rPr lang="en-GB" sz="1200" b="0" i="0" kern="1200" dirty="0">
                <a:solidFill>
                  <a:schemeClr val="tx1"/>
                </a:solidFill>
                <a:effectLst/>
                <a:latin typeface="+mn-lt"/>
                <a:ea typeface="+mn-ea"/>
                <a:cs typeface="+mn-cs"/>
              </a:rPr>
              <a:t> </a:t>
            </a:r>
            <a:r>
              <a:rPr lang="en-GB" sz="1200" b="0" i="0" kern="1200" baseline="0" dirty="0">
                <a:solidFill>
                  <a:schemeClr val="tx1"/>
                </a:solidFill>
                <a:effectLst/>
                <a:latin typeface="+mn-lt"/>
                <a:ea typeface="+mn-ea"/>
                <a:cs typeface="+mn-cs"/>
              </a:rPr>
              <a:t>– </a:t>
            </a:r>
            <a:r>
              <a:rPr lang="en-GB" sz="1200" b="1" i="0" kern="1200" baseline="0" dirty="0">
                <a:solidFill>
                  <a:schemeClr val="tx1"/>
                </a:solidFill>
                <a:effectLst/>
                <a:latin typeface="+mn-lt"/>
                <a:ea typeface="+mn-ea"/>
                <a:cs typeface="+mn-cs"/>
              </a:rPr>
              <a:t>Cystic Fibrosis</a:t>
            </a:r>
          </a:p>
          <a:p>
            <a:pPr indent="-228600" eaLnBrk="1" hangingPunct="1"/>
            <a:endParaRPr lang="en-GB" sz="1200" b="0" i="0" kern="1200" baseline="0" dirty="0">
              <a:solidFill>
                <a:schemeClr val="tx1"/>
              </a:solidFill>
              <a:effectLst/>
              <a:latin typeface="+mn-lt"/>
              <a:ea typeface="+mn-ea"/>
              <a:cs typeface="+mn-cs"/>
            </a:endParaRPr>
          </a:p>
          <a:p>
            <a:pPr indent="-228600" eaLnBrk="1" hangingPunct="1"/>
            <a:r>
              <a:rPr lang="en-GB" dirty="0"/>
              <a:t>Connor has a different kind of disorder which means that his muscles are slowly wasting away. He used to be able to walk but now he is in a wheelchair and he needs an arm support just to be able to hold a spoon. – </a:t>
            </a:r>
            <a:r>
              <a:rPr lang="en-GB" b="1" dirty="0"/>
              <a:t>Duchenne Muscular Dystrophy</a:t>
            </a:r>
          </a:p>
          <a:p>
            <a:pPr indent="-228600" eaLnBrk="1" hangingPunct="1"/>
            <a:endParaRPr lang="en-GB" sz="1200" b="0" i="0" kern="1200" baseline="0" dirty="0">
              <a:solidFill>
                <a:schemeClr val="tx1"/>
              </a:solidFill>
              <a:effectLst/>
              <a:latin typeface="+mn-lt"/>
              <a:ea typeface="+mn-ea"/>
              <a:cs typeface="+mn-cs"/>
            </a:endParaRPr>
          </a:p>
          <a:p>
            <a:pPr marL="0" marR="0" indent="-22860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Pamela has sickle cell anaemia. This means her </a:t>
            </a:r>
            <a:r>
              <a:rPr lang="en-GB" sz="1200" b="0" i="0" u="none" strike="noStrike" kern="1200" baseline="0" dirty="0">
                <a:solidFill>
                  <a:schemeClr val="tx1"/>
                </a:solidFill>
                <a:latin typeface="+mn-lt"/>
                <a:ea typeface="+mn-ea"/>
                <a:cs typeface="+mn-cs"/>
              </a:rPr>
              <a:t>red blood cells, which are usually round and flexible, become sticky and ‘sickle’-shaped, causing temporary blockages which restrict blood flow and</a:t>
            </a:r>
            <a:r>
              <a:rPr lang="en-GB" sz="1200" b="0" i="0" kern="1200" baseline="0" dirty="0">
                <a:solidFill>
                  <a:schemeClr val="tx1"/>
                </a:solidFill>
                <a:effectLst/>
                <a:latin typeface="+mn-lt"/>
                <a:ea typeface="+mn-ea"/>
                <a:cs typeface="+mn-cs"/>
              </a:rPr>
              <a:t> cause her debilitating pain. She has to have lots of time off school and is unable to do all the hobbies she’d like to do. </a:t>
            </a:r>
            <a:r>
              <a:rPr lang="en-GB" sz="1200" b="1" i="0" kern="1200" baseline="0" dirty="0">
                <a:solidFill>
                  <a:schemeClr val="tx1"/>
                </a:solidFill>
                <a:effectLst/>
                <a:latin typeface="+mn-lt"/>
                <a:ea typeface="+mn-ea"/>
                <a:cs typeface="+mn-cs"/>
              </a:rPr>
              <a:t>– Sickle Cell Anaemia</a:t>
            </a:r>
            <a:endParaRPr lang="en-GB" b="1" dirty="0"/>
          </a:p>
          <a:p>
            <a:pPr indent="-228600" eaLnBrk="1" hangingPunct="1"/>
            <a:endParaRPr lang="en-GB" sz="1200" b="1" i="0" kern="1200" baseline="0" dirty="0">
              <a:solidFill>
                <a:schemeClr val="tx1"/>
              </a:solidFill>
              <a:effectLst/>
              <a:latin typeface="+mn-lt"/>
              <a:ea typeface="+mn-ea"/>
              <a:cs typeface="+mn-cs"/>
            </a:endParaRPr>
          </a:p>
          <a:p>
            <a:pPr indent="-228600" eaLnBrk="1" hangingPunct="1"/>
            <a:r>
              <a:rPr lang="en-GB" sz="1200" b="0" i="0" kern="1200" baseline="0" dirty="0">
                <a:solidFill>
                  <a:schemeClr val="tx1"/>
                </a:solidFill>
                <a:effectLst/>
                <a:latin typeface="+mn-lt"/>
                <a:ea typeface="+mn-ea"/>
                <a:cs typeface="+mn-cs"/>
              </a:rPr>
              <a:t>There are over 6,000 different genetic conditions and lots of children are affected by them: 1 in 25 in the UK in fact! </a:t>
            </a:r>
            <a:endParaRPr lang="en-GB" b="0" dirty="0"/>
          </a:p>
          <a:p>
            <a:pPr eaLnBrk="1" hangingPunct="1"/>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4049514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GB" dirty="0"/>
              <a:t>Other genetic conditions mean that…</a:t>
            </a:r>
          </a:p>
          <a:p>
            <a:pPr marL="0" indent="0">
              <a:buFont typeface="Arial" pitchFamily="34" charset="0"/>
              <a:buNone/>
            </a:pPr>
            <a:endParaRPr lang="en-GB"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look different and are often stared at and teased</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have to take extra care to live a normal life every day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find it hard to </a:t>
            </a:r>
            <a:r>
              <a:rPr lang="en-GB" baseline="0" dirty="0"/>
              <a:t>communicate, </a:t>
            </a:r>
            <a:r>
              <a:rPr lang="en-GB" dirty="0"/>
              <a:t>understand </a:t>
            </a:r>
            <a:r>
              <a:rPr lang="en-GB" baseline="0" dirty="0"/>
              <a:t>and </a:t>
            </a:r>
            <a:r>
              <a:rPr lang="en-GB" dirty="0"/>
              <a:t>learn</a:t>
            </a:r>
          </a:p>
          <a:p>
            <a:pPr marL="171450" indent="-171450">
              <a:buFont typeface="Arial" pitchFamily="34" charset="0"/>
              <a:buChar char="•"/>
            </a:pPr>
            <a:r>
              <a:rPr lang="en-GB" dirty="0"/>
              <a:t>Some children find it hard to move around so</a:t>
            </a:r>
            <a:r>
              <a:rPr lang="en-GB" baseline="0" dirty="0"/>
              <a:t> need to use a </a:t>
            </a:r>
            <a:r>
              <a:rPr lang="en-GB" dirty="0"/>
              <a:t>wheelchair, or</a:t>
            </a:r>
            <a:r>
              <a:rPr lang="en-GB" baseline="0" dirty="0"/>
              <a:t> walk with sticks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2104711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Tx/>
              <a:buSzTx/>
              <a:buFontTx/>
              <a:buNone/>
              <a:tabLst/>
              <a:defRPr/>
            </a:pPr>
            <a:r>
              <a:rPr lang="en-GB" dirty="0"/>
              <a:t>WE SUGGEST USING THIS PART OF THE ASSEMBLY TO SHOW THE PAMELA</a:t>
            </a:r>
            <a:r>
              <a:rPr lang="en-GB" baseline="0" dirty="0"/>
              <a:t> </a:t>
            </a:r>
            <a:r>
              <a:rPr lang="en-GB" dirty="0"/>
              <a:t>FILM AT</a:t>
            </a:r>
            <a:r>
              <a:rPr lang="en-GB" baseline="0" dirty="0"/>
              <a:t> </a:t>
            </a:r>
            <a:r>
              <a:rPr lang="en-GB" dirty="0"/>
              <a:t>https://www.youtube.com/watch?v=4TPh1BFxekQ</a:t>
            </a:r>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p>
          <a:p>
            <a:pPr indent="-228600" eaLnBrk="1" hangingPunct="1"/>
            <a:r>
              <a:rPr lang="en-GB" b="0" dirty="0"/>
              <a:t>OTHER</a:t>
            </a:r>
            <a:r>
              <a:rPr lang="en-GB" b="0" baseline="0" dirty="0"/>
              <a:t> SUITABLE FILMS FROM OUR RANGE ARE</a:t>
            </a:r>
          </a:p>
          <a:p>
            <a:pPr indent="-228600" eaLnBrk="1" hangingPunct="1"/>
            <a:endParaRPr lang="en-GB" b="0" dirty="0"/>
          </a:p>
          <a:p>
            <a:pPr indent="-228600" eaLnBrk="1" hangingPunct="1"/>
            <a:r>
              <a:rPr lang="en-GB" b="1" dirty="0"/>
              <a:t>Luke’s story https://www.youtube.com/watch?v=xguyxdmeUK8 </a:t>
            </a:r>
          </a:p>
          <a:p>
            <a:pPr indent="-228600" eaLnBrk="1" hangingPunct="1"/>
            <a:r>
              <a:rPr lang="en-GB" b="1" dirty="0"/>
              <a:t>Connor’s story: https://www.youtube.com/watch?v=CT3CsVoxWs0&amp;t=23s</a:t>
            </a:r>
          </a:p>
          <a:p>
            <a:pPr indent="-228600" eaLnBrk="1" hangingPunct="1"/>
            <a:endParaRPr lang="en-GB" b="1"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https://www.jeansforgenesday.org/our-work/who-we-help</a:t>
            </a:r>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a:t>
            </a:r>
            <a:r>
              <a:rPr lang="en-US" baseline="0" dirty="0"/>
              <a:t>who is affected by a genetic condition</a:t>
            </a:r>
            <a:r>
              <a:rPr lang="en-US" dirty="0"/>
              <a:t>. If you would like to tell a personal story then it should be straightforward for you to change the name at the top of the slide and replace the photo / video with one of your own.</a:t>
            </a:r>
            <a:endParaRPr lang="en-GB" dirty="0"/>
          </a:p>
          <a:p>
            <a:pPr indent="-228600" eaLnBrk="1" hangingPunct="1"/>
            <a:endParaRPr lang="en-US" dirty="0"/>
          </a:p>
          <a:p>
            <a:pPr indent="-228600" eaLnBrk="1" hangingPunct="1"/>
            <a:endParaRPr lang="en-US" dirty="0"/>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056288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your £1 donations will</a:t>
            </a:r>
            <a:r>
              <a:rPr lang="en-GB" baseline="0" dirty="0"/>
              <a:t> help to buy special equipment for children with different problems in their bodies, like a wheelchair or frame to help them walk better or it might allow children who are not normally able to play with others the chance to go on holiday and have fun and make friends.</a:t>
            </a:r>
            <a:endParaRPr lang="en-GB" dirty="0"/>
          </a:p>
          <a:p>
            <a:endParaRPr lang="en-GB" baseline="0" dirty="0"/>
          </a:p>
          <a:p>
            <a:r>
              <a:rPr lang="en-GB" baseline="0" dirty="0"/>
              <a:t>In previous years, for example, the money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216310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 Friday, we’ll be coming in to</a:t>
            </a:r>
            <a:r>
              <a:rPr lang="en-GB" baseline="0" dirty="0"/>
              <a:t> school in our favourite pair of jeans and paying £1 raising money to help children like Pamela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https://www.jeansforgenesday.org/schools/secondary-fundraising-ideas</a:t>
            </a:r>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521493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today!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3484421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85 Heavy"/>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GB" sz="3200" b="1" kern="1200" spc="300" dirty="0">
                <a:solidFill>
                  <a:schemeClr val="tx1"/>
                </a:solidFill>
                <a:latin typeface="Avenir LT Std 85 Heavy"/>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GB" sz="3200" b="1" kern="1200" spc="300" dirty="0">
          <a:solidFill>
            <a:schemeClr val="tx1"/>
          </a:solidFill>
          <a:latin typeface="Avenir LT Std 85 Heavy"/>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tiff"/><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 y="2492896"/>
            <a:ext cx="9108896" cy="30469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9600" dirty="0">
                <a:solidFill>
                  <a:srgbClr val="344DC5"/>
                </a:solidFill>
                <a:latin typeface="Magical Brush" pitchFamily="50" charset="0"/>
              </a:rPr>
              <a:t>WHAT GENES MEAN</a:t>
            </a:r>
          </a:p>
        </p:txBody>
      </p:sp>
      <p:pic>
        <p:nvPicPr>
          <p:cNvPr id="11"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89050"/>
            <a:ext cx="2341772" cy="2325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631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1520" y="404664"/>
            <a:ext cx="8518456" cy="864096"/>
          </a:xfrm>
          <a:noFill/>
          <a:ln>
            <a:noFill/>
          </a:ln>
        </p:spPr>
        <p:txBody>
          <a:bodyPr>
            <a:noAutofit/>
          </a:bodyPr>
          <a:lstStyle/>
          <a:p>
            <a:pPr algn="l"/>
            <a:r>
              <a:rPr lang="en-GB" b="0" dirty="0">
                <a:solidFill>
                  <a:srgbClr val="344DC5"/>
                </a:solidFill>
                <a:latin typeface="Magical Brush" pitchFamily="50" charset="0"/>
              </a:rPr>
              <a:t>Genetic disorders affect one in 25 children in the UK…</a:t>
            </a:r>
          </a:p>
        </p:txBody>
      </p:sp>
      <p:sp>
        <p:nvSpPr>
          <p:cNvPr id="18" name="TextBox 17"/>
          <p:cNvSpPr txBox="1"/>
          <p:nvPr/>
        </p:nvSpPr>
        <p:spPr>
          <a:xfrm>
            <a:off x="3105072" y="4654877"/>
            <a:ext cx="2680174"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Conner, aged 15, has </a:t>
            </a:r>
            <a:r>
              <a:rPr lang="en-GB" b="1" dirty="0">
                <a:solidFill>
                  <a:srgbClr val="344DC5"/>
                </a:solidFill>
                <a:latin typeface="Calibri" panose="020F0502020204030204" pitchFamily="34" charset="0"/>
              </a:rPr>
              <a:t>DUCHENNE MUSCULAR DYSTROPHY</a:t>
            </a:r>
          </a:p>
        </p:txBody>
      </p:sp>
      <p:pic>
        <p:nvPicPr>
          <p:cNvPr id="20" name="Picture 6" descr="Picture11.JPG"/>
          <p:cNvPicPr>
            <a:picLocks noChangeAspect="1"/>
          </p:cNvPicPr>
          <p:nvPr/>
        </p:nvPicPr>
        <p:blipFill rotWithShape="1">
          <a:blip r:embed="rId3" cstate="email">
            <a:extLst>
              <a:ext uri="{28A0092B-C50C-407E-A947-70E740481C1C}">
                <a14:useLocalDpi xmlns:a14="http://schemas.microsoft.com/office/drawing/2010/main"/>
              </a:ext>
            </a:extLst>
          </a:blip>
          <a:srcRect b="-232"/>
          <a:stretch/>
        </p:blipFill>
        <p:spPr bwMode="auto">
          <a:xfrm>
            <a:off x="3105072" y="1954492"/>
            <a:ext cx="2680174" cy="2680174"/>
          </a:xfrm>
          <a:prstGeom prst="rect">
            <a:avLst/>
          </a:prstGeom>
          <a:solidFill>
            <a:srgbClr val="FFFFFF">
              <a:shade val="85000"/>
            </a:srgbClr>
          </a:solidFill>
          <a:ln w="3175" cap="sq">
            <a:solidFill>
              <a:schemeClr val="tx1"/>
            </a:solidFill>
            <a:miter lim="800000"/>
          </a:ln>
          <a:effectLst/>
        </p:spPr>
      </p:pic>
      <p:sp>
        <p:nvSpPr>
          <p:cNvPr id="22" name="TextBox 21"/>
          <p:cNvSpPr txBox="1"/>
          <p:nvPr/>
        </p:nvSpPr>
        <p:spPr>
          <a:xfrm>
            <a:off x="6074888" y="4653785"/>
            <a:ext cx="2695088" cy="646331"/>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Pamela, aged 19, has </a:t>
            </a:r>
            <a:r>
              <a:rPr lang="en-GB" b="1" dirty="0">
                <a:solidFill>
                  <a:srgbClr val="344DC5"/>
                </a:solidFill>
                <a:latin typeface="Calibri" panose="020F0502020204030204" pitchFamily="34" charset="0"/>
                <a:ea typeface="ＭＳ Ｐゴシック" pitchFamily="-110" charset="-128"/>
                <a:cs typeface="Avenir LT Std 55 Roman"/>
              </a:rPr>
              <a:t>SICKLE CELL ANAEMIA</a:t>
            </a:r>
          </a:p>
        </p:txBody>
      </p:sp>
      <p:pic>
        <p:nvPicPr>
          <p:cNvPr id="23" name="Picture 2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74888" y="1912784"/>
            <a:ext cx="2695088" cy="2695088"/>
          </a:xfrm>
          <a:prstGeom prst="rect">
            <a:avLst/>
          </a:prstGeom>
          <a:solidFill>
            <a:srgbClr val="FFFFFF">
              <a:shade val="85000"/>
            </a:srgbClr>
          </a:solidFill>
          <a:ln w="3175" cap="sq">
            <a:solidFill>
              <a:schemeClr val="tx1"/>
            </a:solidFill>
            <a:miter lim="800000"/>
          </a:ln>
          <a:effectLst/>
        </p:spPr>
      </p:pic>
      <p:sp>
        <p:nvSpPr>
          <p:cNvPr id="25" name="TextBox 24"/>
          <p:cNvSpPr txBox="1"/>
          <p:nvPr/>
        </p:nvSpPr>
        <p:spPr>
          <a:xfrm>
            <a:off x="451417" y="4654877"/>
            <a:ext cx="2192240" cy="646331"/>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Ryan, aged 16 has </a:t>
            </a:r>
            <a:r>
              <a:rPr lang="en-GB" b="1" dirty="0">
                <a:solidFill>
                  <a:srgbClr val="344DC5"/>
                </a:solidFill>
                <a:latin typeface="Calibri" panose="020F0502020204030204" pitchFamily="34" charset="0"/>
                <a:ea typeface="ＭＳ Ｐゴシック" pitchFamily="-110" charset="-128"/>
                <a:cs typeface="Avenir LT Std 55 Roman"/>
              </a:rPr>
              <a:t>CYSTIC FIBROSIS</a:t>
            </a:r>
          </a:p>
        </p:txBody>
      </p:sp>
      <p:pic>
        <p:nvPicPr>
          <p:cNvPr id="26" name="Picture 2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1520" y="1912784"/>
            <a:ext cx="2695088" cy="2695088"/>
          </a:xfrm>
          <a:prstGeom prst="rect">
            <a:avLst/>
          </a:prstGeom>
          <a:solidFill>
            <a:srgbClr val="FFFFFF">
              <a:shade val="85000"/>
            </a:srgbClr>
          </a:solidFill>
          <a:ln w="3175" cap="sq">
            <a:solidFill>
              <a:schemeClr val="tx1"/>
            </a:solidFill>
            <a:miter lim="800000"/>
          </a:ln>
          <a:effectLst/>
        </p:spPr>
      </p:pic>
    </p:spTree>
    <p:extLst>
      <p:ext uri="{BB962C8B-B14F-4D97-AF65-F5344CB8AC3E}">
        <p14:creationId xmlns:p14="http://schemas.microsoft.com/office/powerpoint/2010/main" val="768698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125" y="1039036"/>
            <a:ext cx="4457392" cy="1670166"/>
          </a:xfrm>
          <a:prstGeom prst="rect">
            <a:avLst/>
          </a:prstGeom>
        </p:spPr>
      </p:pic>
      <p:sp>
        <p:nvSpPr>
          <p:cNvPr id="12" name="TextBox 11"/>
          <p:cNvSpPr txBox="1"/>
          <p:nvPr/>
        </p:nvSpPr>
        <p:spPr>
          <a:xfrm>
            <a:off x="467544" y="1146320"/>
            <a:ext cx="3744416" cy="1200329"/>
          </a:xfrm>
          <a:prstGeom prst="rect">
            <a:avLst/>
          </a:prstGeom>
          <a:noFill/>
        </p:spPr>
        <p:txBody>
          <a:bodyPr wrap="square" rtlCol="0">
            <a:spAutoFit/>
          </a:bodyPr>
          <a:lstStyle/>
          <a:p>
            <a:pPr algn="ctr"/>
            <a:r>
              <a:rPr lang="en-GB" sz="2400" b="1" dirty="0">
                <a:solidFill>
                  <a:srgbClr val="2A5CAA"/>
                </a:solidFill>
              </a:rPr>
              <a:t>Some children look different and are often stared at and teased</a:t>
            </a:r>
          </a:p>
        </p:txBody>
      </p:sp>
      <p:sp>
        <p:nvSpPr>
          <p:cNvPr id="13" name="TextBox 12"/>
          <p:cNvSpPr txBox="1"/>
          <p:nvPr/>
        </p:nvSpPr>
        <p:spPr>
          <a:xfrm>
            <a:off x="5148064" y="3083122"/>
            <a:ext cx="3528392" cy="1200329"/>
          </a:xfrm>
          <a:prstGeom prst="rect">
            <a:avLst/>
          </a:prstGeom>
          <a:noFill/>
        </p:spPr>
        <p:txBody>
          <a:bodyPr wrap="square" rtlCol="0">
            <a:spAutoFit/>
          </a:bodyPr>
          <a:lstStyle/>
          <a:p>
            <a:pPr algn="ctr">
              <a:defRPr/>
            </a:pPr>
            <a:r>
              <a:rPr lang="en-GB" sz="2400" b="1" dirty="0">
                <a:solidFill>
                  <a:srgbClr val="2A5CAA"/>
                </a:solidFill>
              </a:rPr>
              <a:t>Some children have to take extra care to live a normal life every day</a:t>
            </a:r>
          </a:p>
        </p:txBody>
      </p:sp>
      <p:sp>
        <p:nvSpPr>
          <p:cNvPr id="14" name="TextBox 13"/>
          <p:cNvSpPr txBox="1"/>
          <p:nvPr/>
        </p:nvSpPr>
        <p:spPr>
          <a:xfrm>
            <a:off x="755575" y="5108991"/>
            <a:ext cx="3528392" cy="1200329"/>
          </a:xfrm>
          <a:prstGeom prst="rect">
            <a:avLst/>
          </a:prstGeom>
          <a:noFill/>
        </p:spPr>
        <p:txBody>
          <a:bodyPr wrap="square" rtlCol="0">
            <a:spAutoFit/>
          </a:bodyPr>
          <a:lstStyle/>
          <a:p>
            <a:pPr algn="ctr">
              <a:defRPr/>
            </a:pPr>
            <a:r>
              <a:rPr lang="en-GB" sz="2400" b="1" dirty="0">
                <a:solidFill>
                  <a:srgbClr val="2A5CAA"/>
                </a:solidFill>
              </a:rPr>
              <a:t>Some children find it hard to communicate, understand and learn</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3578" t="13116" r="4681" b="35737"/>
          <a:stretch/>
        </p:blipFill>
        <p:spPr>
          <a:xfrm>
            <a:off x="4430311" y="4874272"/>
            <a:ext cx="4440115" cy="1651072"/>
          </a:xfrm>
          <a:prstGeom prst="rect">
            <a:avLst/>
          </a:prstGeom>
          <a:ln w="19050">
            <a:noFill/>
          </a:ln>
        </p:spPr>
      </p:pic>
      <p:sp>
        <p:nvSpPr>
          <p:cNvPr id="18" name="Title 1"/>
          <p:cNvSpPr txBox="1">
            <a:spLocks/>
          </p:cNvSpPr>
          <p:nvPr/>
        </p:nvSpPr>
        <p:spPr bwMode="auto">
          <a:xfrm>
            <a:off x="417590" y="306152"/>
            <a:ext cx="8006385"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200" dirty="0">
                <a:solidFill>
                  <a:srgbClr val="344DC5"/>
                </a:solidFill>
                <a:latin typeface="Magical Brush" pitchFamily="50" charset="0"/>
                <a:cs typeface="Avenir LT Std 85 Heavy"/>
              </a:rPr>
              <a:t>Life can be very difficult for these children…</a:t>
            </a: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581" y="2889161"/>
            <a:ext cx="4598380" cy="1681012"/>
          </a:xfrm>
          <a:prstGeom prst="rect">
            <a:avLst/>
          </a:prstGeom>
        </p:spPr>
      </p:pic>
    </p:spTree>
    <p:extLst>
      <p:ext uri="{BB962C8B-B14F-4D97-AF65-F5344CB8AC3E}">
        <p14:creationId xmlns:p14="http://schemas.microsoft.com/office/powerpoint/2010/main" val="2257819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108" y="260648"/>
            <a:ext cx="4693964" cy="504056"/>
          </a:xfrm>
          <a:noFill/>
          <a:ln>
            <a:noFill/>
          </a:ln>
        </p:spPr>
        <p:txBody>
          <a:bodyPr>
            <a:noAutofit/>
          </a:bodyPr>
          <a:lstStyle/>
          <a:p>
            <a:pPr algn="l"/>
            <a:r>
              <a:rPr lang="en-GB" b="0" dirty="0">
                <a:solidFill>
                  <a:srgbClr val="344DC5"/>
                </a:solidFill>
                <a:latin typeface="Magical Brush" pitchFamily="50" charset="0"/>
              </a:rPr>
              <a:t>Pamela’s story…</a:t>
            </a: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538" t="43040" r="9155" b="17015"/>
          <a:stretch/>
        </p:blipFill>
        <p:spPr bwMode="auto">
          <a:xfrm>
            <a:off x="533401" y="980728"/>
            <a:ext cx="8061960"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7509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539552" y="260648"/>
            <a:ext cx="7893032"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2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281856" y="1124744"/>
            <a:ext cx="3744416" cy="1015663"/>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Equipment, like a specialist wheelchair, or frame</a:t>
            </a:r>
          </a:p>
        </p:txBody>
      </p:sp>
      <p:sp>
        <p:nvSpPr>
          <p:cNvPr id="18" name="TextBox 17"/>
          <p:cNvSpPr txBox="1"/>
          <p:nvPr/>
        </p:nvSpPr>
        <p:spPr>
          <a:xfrm>
            <a:off x="5019249" y="3284984"/>
            <a:ext cx="3528392"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Nursing and care services</a:t>
            </a:r>
          </a:p>
        </p:txBody>
      </p:sp>
      <p:sp>
        <p:nvSpPr>
          <p:cNvPr id="19" name="TextBox 18"/>
          <p:cNvSpPr txBox="1"/>
          <p:nvPr/>
        </p:nvSpPr>
        <p:spPr>
          <a:xfrm>
            <a:off x="282093" y="5425973"/>
            <a:ext cx="3796196"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Respite or a well-deserved holiday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0536" y="916397"/>
            <a:ext cx="4731269" cy="1792523"/>
          </a:xfrm>
          <a:prstGeom prst="rect">
            <a:avLst/>
          </a:prstGeom>
          <a:ln w="28575">
            <a:solidFill>
              <a:schemeClr val="tx1"/>
            </a:solidFill>
          </a:ln>
        </p:spPr>
      </p:pic>
      <p:pic>
        <p:nvPicPr>
          <p:cNvPr id="21" name="Picture 2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7347" y="2852936"/>
            <a:ext cx="4806701" cy="1789246"/>
          </a:xfrm>
          <a:prstGeom prst="rect">
            <a:avLst/>
          </a:prstGeom>
          <a:ln w="28575">
            <a:solidFill>
              <a:schemeClr val="tx1"/>
            </a:solidFill>
          </a:ln>
        </p:spPr>
      </p:pic>
      <p:pic>
        <p:nvPicPr>
          <p:cNvPr id="22" name="Picture 2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07039" y="4890472"/>
            <a:ext cx="4687868" cy="1778888"/>
          </a:xfrm>
          <a:prstGeom prst="rect">
            <a:avLst/>
          </a:prstGeom>
          <a:ln w="28575">
            <a:solidFill>
              <a:schemeClr val="tx1"/>
            </a:solidFill>
          </a:ln>
        </p:spPr>
      </p:pic>
    </p:spTree>
    <p:extLst>
      <p:ext uri="{BB962C8B-B14F-4D97-AF65-F5344CB8AC3E}">
        <p14:creationId xmlns:p14="http://schemas.microsoft.com/office/powerpoint/2010/main" val="3783898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05527" y="332656"/>
            <a:ext cx="6804910" cy="432048"/>
          </a:xfrm>
          <a:noFill/>
          <a:ln>
            <a:noFill/>
          </a:ln>
        </p:spPr>
        <p:txBody>
          <a:bodyPr>
            <a:noAutofit/>
          </a:bodyPr>
          <a:lstStyle/>
          <a:p>
            <a:pPr algn="l"/>
            <a:r>
              <a:rPr lang="en-GB" sz="3600" b="0" dirty="0">
                <a:solidFill>
                  <a:srgbClr val="344DC5"/>
                </a:solidFill>
                <a:latin typeface="Magical Brush" pitchFamily="50" charset="0"/>
                <a:ea typeface="IB Fedra" pitchFamily="34" charset="0"/>
                <a:cs typeface="Avenir LT Std 85 Heavy"/>
              </a:rPr>
              <a:t>Our Jeans for Genes Day</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75989" y="1304964"/>
            <a:ext cx="1800000" cy="1800000"/>
          </a:xfrm>
          <a:prstGeom prst="rect">
            <a:avLst/>
          </a:prstGeom>
          <a:solidFill>
            <a:srgbClr val="FFFFFF">
              <a:shade val="85000"/>
            </a:srgbClr>
          </a:solidFill>
          <a:ln w="57150" cap="sq">
            <a:solidFill>
              <a:srgbClr val="FFE600"/>
            </a:solidFill>
            <a:miter lim="800000"/>
          </a:ln>
          <a:effectLst/>
        </p:spPr>
      </p:pic>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3768" y="3789040"/>
            <a:ext cx="1800000" cy="1800000"/>
          </a:xfrm>
          <a:prstGeom prst="rect">
            <a:avLst/>
          </a:prstGeom>
          <a:solidFill>
            <a:srgbClr val="FFFFFF">
              <a:shade val="85000"/>
            </a:srgbClr>
          </a:solidFill>
          <a:ln w="57150" cap="sq">
            <a:solidFill>
              <a:srgbClr val="FFE600"/>
            </a:solidFill>
            <a:miter lim="800000"/>
          </a:ln>
          <a:effectLst/>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l="28380" r="7652"/>
          <a:stretch/>
        </p:blipFill>
        <p:spPr>
          <a:xfrm>
            <a:off x="683768" y="1304964"/>
            <a:ext cx="1800000" cy="1800000"/>
          </a:xfrm>
          <a:prstGeom prst="rect">
            <a:avLst/>
          </a:prstGeom>
          <a:solidFill>
            <a:srgbClr val="FFFFFF">
              <a:shade val="85000"/>
            </a:srgbClr>
          </a:solidFill>
          <a:ln w="57150" cap="sq">
            <a:solidFill>
              <a:srgbClr val="FFE600"/>
            </a:solidFill>
            <a:miter lim="800000"/>
          </a:ln>
          <a:effectLst/>
        </p:spPr>
      </p:pic>
      <p:pic>
        <p:nvPicPr>
          <p:cNvPr id="12" name="Picture 1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675923" y="3789040"/>
            <a:ext cx="1800000" cy="1800000"/>
          </a:xfrm>
          <a:prstGeom prst="rect">
            <a:avLst/>
          </a:prstGeom>
          <a:solidFill>
            <a:srgbClr val="FFFFFF">
              <a:shade val="85000"/>
            </a:srgbClr>
          </a:solidFill>
          <a:ln w="57150" cap="sq">
            <a:solidFill>
              <a:srgbClr val="FFE600"/>
            </a:solidFill>
            <a:miter lim="800000"/>
          </a:ln>
          <a:effectLst/>
        </p:spPr>
      </p:pic>
      <p:pic>
        <p:nvPicPr>
          <p:cNvPr id="13" name="Picture 1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668210" y="1304964"/>
            <a:ext cx="1800000" cy="1800000"/>
          </a:xfrm>
          <a:prstGeom prst="rect">
            <a:avLst/>
          </a:prstGeom>
          <a:solidFill>
            <a:srgbClr val="FFFFFF">
              <a:shade val="85000"/>
            </a:srgbClr>
          </a:solidFill>
          <a:ln w="57150" cap="sq">
            <a:solidFill>
              <a:srgbClr val="FFE600"/>
            </a:solidFill>
            <a:miter lim="800000"/>
          </a:ln>
          <a:effectLst/>
        </p:spPr>
      </p:pic>
      <p:pic>
        <p:nvPicPr>
          <p:cNvPr id="14" name="Picture 13"/>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660432" y="1304964"/>
            <a:ext cx="1800000" cy="1800000"/>
          </a:xfrm>
          <a:prstGeom prst="rect">
            <a:avLst/>
          </a:prstGeom>
          <a:solidFill>
            <a:srgbClr val="FFFFFF">
              <a:shade val="85000"/>
            </a:srgbClr>
          </a:solidFill>
          <a:ln w="57150" cap="sq">
            <a:solidFill>
              <a:srgbClr val="FFE600"/>
            </a:solidFill>
            <a:miter lim="800000"/>
          </a:ln>
          <a:effectLst/>
        </p:spPr>
      </p:pic>
      <p:pic>
        <p:nvPicPr>
          <p:cNvPr id="16" name="Picture 15"/>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668078" y="3789040"/>
            <a:ext cx="1800000" cy="1800000"/>
          </a:xfrm>
          <a:prstGeom prst="rect">
            <a:avLst/>
          </a:prstGeom>
          <a:solidFill>
            <a:srgbClr val="FFFFFF">
              <a:shade val="85000"/>
            </a:srgbClr>
          </a:solidFill>
          <a:ln w="57150" cap="sq">
            <a:solidFill>
              <a:srgbClr val="FFE600"/>
            </a:solidFill>
            <a:miter lim="800000"/>
          </a:ln>
          <a:effectLst/>
        </p:spPr>
      </p:pic>
      <p:pic>
        <p:nvPicPr>
          <p:cNvPr id="17" name="Picture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60432" y="3789040"/>
            <a:ext cx="1784536" cy="1800000"/>
          </a:xfrm>
          <a:prstGeom prst="rect">
            <a:avLst/>
          </a:prstGeom>
          <a:solidFill>
            <a:srgbClr val="FFFFFF">
              <a:shade val="85000"/>
            </a:srgbClr>
          </a:solidFill>
          <a:ln w="57150" cap="sq">
            <a:solidFill>
              <a:srgbClr val="FFE600"/>
            </a:solidFill>
            <a:miter lim="800000"/>
          </a:ln>
          <a:effectLst/>
        </p:spPr>
      </p:pic>
    </p:spTree>
    <p:extLst>
      <p:ext uri="{BB962C8B-B14F-4D97-AF65-F5344CB8AC3E}">
        <p14:creationId xmlns:p14="http://schemas.microsoft.com/office/powerpoint/2010/main" val="3377156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360C29ED-A6B6-4E12-B302-BB4C0FF7BE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11817832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6F6E8F3-0597-4DA9-9CD3-35B2A7260AA8}">
  <ds:schemaRefs>
    <ds:schemaRef ds:uri="http://purl.org/dc/elements/1.1/"/>
    <ds:schemaRef ds:uri="d3106e0d-2c96-4344-b832-a7ddc045d5c6"/>
    <ds:schemaRef ds:uri="http://purl.org/dc/terms/"/>
    <ds:schemaRef ds:uri="http://purl.org/dc/dcmitype/"/>
    <ds:schemaRef ds:uri="http://schemas.microsoft.com/office/infopath/2007/PartnerControls"/>
    <ds:schemaRef ds:uri="http://schemas.microsoft.com/office/2006/documentManagement/types"/>
    <ds:schemaRef ds:uri="e8143d17-ecb7-4b9c-bd92-b87463ab2cfb"/>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2A6B5EF-CB10-4A33-AF7C-868DB0683000}">
  <ds:schemaRefs>
    <ds:schemaRef ds:uri="http://schemas.microsoft.com/sharepoint/v3/contenttype/forms"/>
  </ds:schemaRefs>
</ds:datastoreItem>
</file>

<file path=customXml/itemProps3.xml><?xml version="1.0" encoding="utf-8"?>
<ds:datastoreItem xmlns:ds="http://schemas.openxmlformats.org/officeDocument/2006/customXml" ds:itemID="{BAFCCCEC-DA14-4E69-A098-DBAB557DAB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2367</TotalTime>
  <Words>953</Words>
  <Application>Microsoft Office PowerPoint</Application>
  <PresentationFormat>On-screen Show (4:3)</PresentationFormat>
  <Paragraphs>69</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Avenir LT Std 85 Heavy</vt:lpstr>
      <vt:lpstr>Calibri</vt:lpstr>
      <vt:lpstr>Magical Brush</vt:lpstr>
      <vt:lpstr>Office Theme</vt:lpstr>
      <vt:lpstr>PowerPoint Presentation</vt:lpstr>
      <vt:lpstr>Genetic disorders affect one in 25 children in the UK…</vt:lpstr>
      <vt:lpstr>PowerPoint Presentation</vt:lpstr>
      <vt:lpstr>Pamela’s story…</vt:lpstr>
      <vt:lpstr>PowerPoint Presentation</vt:lpstr>
      <vt:lpstr>Our Jeans for Genes 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125</cp:revision>
  <cp:lastPrinted>2014-06-16T09:16:57Z</cp:lastPrinted>
  <dcterms:created xsi:type="dcterms:W3CDTF">2013-07-18T09:52:20Z</dcterms:created>
  <dcterms:modified xsi:type="dcterms:W3CDTF">2019-09-05T19:55:24Z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