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2"/>
  </p:notesMasterIdLst>
  <p:handoutMasterIdLst>
    <p:handoutMasterId r:id="rId13"/>
  </p:handoutMasterIdLst>
  <p:sldIdLst>
    <p:sldId id="269" r:id="rId5"/>
    <p:sldId id="263" r:id="rId6"/>
    <p:sldId id="257" r:id="rId7"/>
    <p:sldId id="264" r:id="rId8"/>
    <p:sldId id="265" r:id="rId9"/>
    <p:sldId id="268" r:id="rId10"/>
    <p:sldId id="266" r:id="rId11"/>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4DC5"/>
    <a:srgbClr val="2A5CAA"/>
    <a:srgbClr val="FFE600"/>
    <a:srgbClr val="0C3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1193" autoAdjust="0"/>
    <p:restoredTop sz="59954" autoAdjust="0"/>
  </p:normalViewPr>
  <p:slideViewPr>
    <p:cSldViewPr>
      <p:cViewPr varScale="1">
        <p:scale>
          <a:sx n="49" d="100"/>
          <a:sy n="49" d="100"/>
        </p:scale>
        <p:origin x="1853" y="72"/>
      </p:cViewPr>
      <p:guideLst>
        <p:guide orient="horz" pos="2160"/>
        <p:guide pos="2880"/>
      </p:guideLst>
    </p:cSldViewPr>
  </p:slideViewPr>
  <p:notesTextViewPr>
    <p:cViewPr>
      <p:scale>
        <a:sx n="1" d="1"/>
        <a:sy n="1" d="1"/>
      </p:scale>
      <p:origin x="0" y="0"/>
    </p:cViewPr>
  </p:notesTextViewPr>
  <p:notesViewPr>
    <p:cSldViewPr>
      <p:cViewPr varScale="1">
        <p:scale>
          <a:sx n="83" d="100"/>
          <a:sy n="83" d="100"/>
        </p:scale>
        <p:origin x="-1992" y="-7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A3E1EA74-C98E-4C1D-B793-4D55F448FA7D}" type="datetimeFigureOut">
              <a:rPr lang="en-GB" smtClean="0"/>
              <a:t>05/09/2019</a:t>
            </a:fld>
            <a:endParaRPr lang="en-GB"/>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F0D52F0C-1E4C-4661-A9CF-165590C91075}" type="slidenum">
              <a:rPr lang="en-GB" smtClean="0"/>
              <a:t>‹#›</a:t>
            </a:fld>
            <a:endParaRPr lang="en-GB"/>
          </a:p>
        </p:txBody>
      </p:sp>
    </p:spTree>
    <p:extLst>
      <p:ext uri="{BB962C8B-B14F-4D97-AF65-F5344CB8AC3E}">
        <p14:creationId xmlns:p14="http://schemas.microsoft.com/office/powerpoint/2010/main" val="40241720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1F755394-C01D-4DDF-8957-403945EAB10A}" type="datetimeFigureOut">
              <a:rPr lang="en-GB" smtClean="0"/>
              <a:t>05/09/2019</a:t>
            </a:fld>
            <a:endParaRPr lang="en-GB"/>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BF2B32FC-9E03-4974-810A-919A0AD65E74}" type="slidenum">
              <a:rPr lang="en-GB" smtClean="0"/>
              <a:t>‹#›</a:t>
            </a:fld>
            <a:endParaRPr lang="en-GB"/>
          </a:p>
        </p:txBody>
      </p:sp>
    </p:spTree>
    <p:extLst>
      <p:ext uri="{BB962C8B-B14F-4D97-AF65-F5344CB8AC3E}">
        <p14:creationId xmlns:p14="http://schemas.microsoft.com/office/powerpoint/2010/main" val="2609704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latinLnBrk="0" hangingPunct="1"/>
            <a:r>
              <a:rPr lang="en-GB" sz="1200" kern="1200" dirty="0">
                <a:solidFill>
                  <a:schemeClr val="tx1"/>
                </a:solidFill>
                <a:effectLst/>
                <a:latin typeface="+mn-lt"/>
                <a:ea typeface="+mn-ea"/>
                <a:cs typeface="+mn-cs"/>
              </a:rPr>
              <a:t>Good morning! How are you all today? </a:t>
            </a:r>
            <a:endParaRPr lang="en-GB" dirty="0">
              <a:effectLst/>
            </a:endParaRPr>
          </a:p>
          <a:p>
            <a:pPr rtl="0" eaLnBrk="1" latinLnBrk="0" hangingPunct="1"/>
            <a:r>
              <a:rPr lang="en-GB" sz="1200" kern="1200" dirty="0">
                <a:solidFill>
                  <a:schemeClr val="tx1"/>
                </a:solidFill>
                <a:effectLst/>
                <a:latin typeface="+mn-lt"/>
                <a:ea typeface="+mn-ea"/>
                <a:cs typeface="+mn-cs"/>
              </a:rPr>
              <a:t>ASSUMING VISITORS TO A SCHOOL HAVE BEEN INTRODUCED: </a:t>
            </a:r>
          </a:p>
          <a:p>
            <a:pPr rtl="0" eaLnBrk="1" latinLnBrk="0" hangingPunct="1"/>
            <a:endParaRPr lang="en-GB" sz="1200" kern="1200" dirty="0">
              <a:solidFill>
                <a:schemeClr val="tx1"/>
              </a:solidFill>
              <a:effectLst/>
              <a:latin typeface="+mn-lt"/>
              <a:ea typeface="+mn-ea"/>
              <a:cs typeface="+mn-cs"/>
            </a:endParaRPr>
          </a:p>
          <a:p>
            <a:pPr rtl="0" eaLnBrk="1" latinLnBrk="0" hangingPunct="1"/>
            <a:r>
              <a:rPr lang="en-GB" sz="1200" kern="1200" dirty="0">
                <a:solidFill>
                  <a:schemeClr val="tx1"/>
                </a:solidFill>
                <a:effectLst/>
                <a:latin typeface="+mn-lt"/>
                <a:ea typeface="+mn-ea"/>
                <a:cs typeface="+mn-cs"/>
              </a:rPr>
              <a:t>As you heard, </a:t>
            </a:r>
            <a:r>
              <a:rPr lang="en-GB" sz="1200" b="1" kern="1200" dirty="0">
                <a:solidFill>
                  <a:schemeClr val="tx1"/>
                </a:solidFill>
                <a:effectLst/>
                <a:latin typeface="+mn-lt"/>
                <a:ea typeface="+mn-ea"/>
                <a:cs typeface="+mn-cs"/>
              </a:rPr>
              <a:t>my name is XXXXX and I am XXXXXX (</a:t>
            </a:r>
            <a:r>
              <a:rPr lang="en-GB" sz="1200" b="1" kern="1200" dirty="0" err="1">
                <a:solidFill>
                  <a:schemeClr val="tx1"/>
                </a:solidFill>
                <a:effectLst/>
                <a:latin typeface="+mn-lt"/>
                <a:ea typeface="+mn-ea"/>
                <a:cs typeface="+mn-cs"/>
              </a:rPr>
              <a:t>eg</a:t>
            </a:r>
            <a:r>
              <a:rPr lang="en-GB" sz="1200" b="1" kern="1200" dirty="0">
                <a:solidFill>
                  <a:schemeClr val="tx1"/>
                </a:solidFill>
                <a:effectLst/>
                <a:latin typeface="+mn-lt"/>
                <a:ea typeface="+mn-ea"/>
                <a:cs typeface="+mn-cs"/>
              </a:rPr>
              <a:t>. the parent of a child with a rare medical condition / a doctor / etc.)</a:t>
            </a: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1</a:t>
            </a:fld>
            <a:endParaRPr lang="en-GB"/>
          </a:p>
        </p:txBody>
      </p:sp>
    </p:spTree>
    <p:extLst>
      <p:ext uri="{BB962C8B-B14F-4D97-AF65-F5344CB8AC3E}">
        <p14:creationId xmlns:p14="http://schemas.microsoft.com/office/powerpoint/2010/main" val="927475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dirty="0"/>
              <a:t>Today is Jeans for Genes Day and I</a:t>
            </a:r>
            <a:r>
              <a:rPr lang="en-GB" baseline="0" dirty="0"/>
              <a:t> see you all in your jeans, looking fantastic! You’ve been asked to wear your jeans and donate today to help children like Ryan,  Connor and Pamela above, who each have a different genetic condition that affects them in different ways:</a:t>
            </a:r>
          </a:p>
          <a:p>
            <a:endParaRPr lang="en-GB" b="0" dirty="0"/>
          </a:p>
          <a:p>
            <a:r>
              <a:rPr lang="en-GB" b="0" dirty="0"/>
              <a:t>Ryan has cystic fibrosis, which </a:t>
            </a:r>
            <a:r>
              <a:rPr lang="en-GB" sz="1200" b="0" i="0" u="none" strike="noStrike" kern="1200" baseline="0" dirty="0">
                <a:solidFill>
                  <a:schemeClr val="tx1"/>
                </a:solidFill>
                <a:latin typeface="+mn-lt"/>
                <a:ea typeface="+mn-ea"/>
                <a:cs typeface="+mn-cs"/>
              </a:rPr>
              <a:t>affects his internal organs, especially the lungs and digestive system, causing them to become blocked with sticky mucus. He has to s</a:t>
            </a:r>
            <a:r>
              <a:rPr lang="en-GB" sz="1200" b="0" i="0" kern="1200" dirty="0">
                <a:solidFill>
                  <a:schemeClr val="tx1"/>
                </a:solidFill>
                <a:effectLst/>
                <a:latin typeface="+mn-lt"/>
                <a:ea typeface="+mn-ea"/>
                <a:cs typeface="+mn-cs"/>
              </a:rPr>
              <a:t>pend 1.5 hours every morning just to take medicine to keep him healthy</a:t>
            </a:r>
            <a:r>
              <a:rPr lang="en-GB" sz="1200" b="0" i="0" kern="1200" baseline="0" dirty="0">
                <a:solidFill>
                  <a:schemeClr val="tx1"/>
                </a:solidFill>
                <a:effectLst/>
                <a:latin typeface="+mn-lt"/>
                <a:ea typeface="+mn-ea"/>
                <a:cs typeface="+mn-cs"/>
              </a:rPr>
              <a:t> and </a:t>
            </a:r>
            <a:r>
              <a:rPr lang="en-GB" sz="1200" b="0" i="0" kern="1200" dirty="0">
                <a:solidFill>
                  <a:schemeClr val="tx1"/>
                </a:solidFill>
                <a:effectLst/>
                <a:latin typeface="+mn-lt"/>
                <a:ea typeface="+mn-ea"/>
                <a:cs typeface="+mn-cs"/>
              </a:rPr>
              <a:t>actively chooses activities that help alleviate his symptoms and prolong his life.</a:t>
            </a:r>
            <a:r>
              <a:rPr lang="en-GB" sz="1200" b="0" i="0" kern="1200" baseline="0" dirty="0">
                <a:solidFill>
                  <a:schemeClr val="tx1"/>
                </a:solidFill>
                <a:effectLst/>
                <a:latin typeface="+mn-lt"/>
                <a:ea typeface="+mn-ea"/>
                <a:cs typeface="+mn-cs"/>
              </a:rPr>
              <a:t> T</a:t>
            </a:r>
            <a:r>
              <a:rPr lang="en-GB" sz="1200" b="0" i="0" kern="1200" dirty="0">
                <a:solidFill>
                  <a:schemeClr val="tx1"/>
                </a:solidFill>
                <a:effectLst/>
                <a:latin typeface="+mn-lt"/>
                <a:ea typeface="+mn-ea"/>
                <a:cs typeface="+mn-cs"/>
              </a:rPr>
              <a:t>here is no cure and the average life expectancy</a:t>
            </a:r>
            <a:r>
              <a:rPr lang="en-GB" sz="1200" b="0" i="0" kern="1200" baseline="0" dirty="0">
                <a:solidFill>
                  <a:schemeClr val="tx1"/>
                </a:solidFill>
                <a:effectLst/>
                <a:latin typeface="+mn-lt"/>
                <a:ea typeface="+mn-ea"/>
                <a:cs typeface="+mn-cs"/>
              </a:rPr>
              <a:t> is 32 years old.</a:t>
            </a:r>
            <a:r>
              <a:rPr lang="en-GB" sz="1200" b="0" i="0" kern="1200" dirty="0">
                <a:solidFill>
                  <a:schemeClr val="tx1"/>
                </a:solidFill>
                <a:effectLst/>
                <a:latin typeface="+mn-lt"/>
                <a:ea typeface="+mn-ea"/>
                <a:cs typeface="+mn-cs"/>
              </a:rPr>
              <a:t> </a:t>
            </a:r>
            <a:r>
              <a:rPr lang="en-GB" sz="1200" b="0" i="0" kern="1200" baseline="0" dirty="0">
                <a:solidFill>
                  <a:schemeClr val="tx1"/>
                </a:solidFill>
                <a:effectLst/>
                <a:latin typeface="+mn-lt"/>
                <a:ea typeface="+mn-ea"/>
                <a:cs typeface="+mn-cs"/>
              </a:rPr>
              <a:t>– </a:t>
            </a:r>
            <a:r>
              <a:rPr lang="en-GB" sz="1200" b="1" i="0" kern="1200" baseline="0" dirty="0">
                <a:solidFill>
                  <a:schemeClr val="tx1"/>
                </a:solidFill>
                <a:effectLst/>
                <a:latin typeface="+mn-lt"/>
                <a:ea typeface="+mn-ea"/>
                <a:cs typeface="+mn-cs"/>
              </a:rPr>
              <a:t>Cystic Fibrosis</a:t>
            </a:r>
          </a:p>
          <a:p>
            <a:pPr indent="-228600" eaLnBrk="1" hangingPunct="1"/>
            <a:endParaRPr lang="en-GB" sz="1200" b="0" i="0" kern="1200" baseline="0" dirty="0">
              <a:solidFill>
                <a:schemeClr val="tx1"/>
              </a:solidFill>
              <a:effectLst/>
              <a:latin typeface="+mn-lt"/>
              <a:ea typeface="+mn-ea"/>
              <a:cs typeface="+mn-cs"/>
            </a:endParaRPr>
          </a:p>
          <a:p>
            <a:pPr indent="-228600" eaLnBrk="1" hangingPunct="1"/>
            <a:r>
              <a:rPr lang="en-GB" dirty="0"/>
              <a:t>Connor has a different kind of disorder which means that his muscles are slowly wasting away. He used to be able to walk but now he is in a wheelchair and he needs an arm support just to be able to hold a spoon. – </a:t>
            </a:r>
            <a:r>
              <a:rPr lang="en-GB" b="1" dirty="0" err="1"/>
              <a:t>Duchenne</a:t>
            </a:r>
            <a:r>
              <a:rPr lang="en-GB" b="1" dirty="0"/>
              <a:t> Muscular Dystrophy</a:t>
            </a:r>
          </a:p>
          <a:p>
            <a:pPr indent="-228600" eaLnBrk="1" hangingPunct="1"/>
            <a:endParaRPr lang="en-GB" sz="1200" b="0" i="0" kern="1200" baseline="0" dirty="0">
              <a:solidFill>
                <a:schemeClr val="tx1"/>
              </a:solidFill>
              <a:effectLst/>
              <a:latin typeface="+mn-lt"/>
              <a:ea typeface="+mn-ea"/>
              <a:cs typeface="+mn-cs"/>
            </a:endParaRPr>
          </a:p>
          <a:p>
            <a:pPr marL="0" marR="0" indent="-228600" algn="l" defTabSz="914400" rtl="0" eaLnBrk="1" fontAlgn="auto" latinLnBrk="0" hangingPunct="1">
              <a:lnSpc>
                <a:spcPct val="100000"/>
              </a:lnSpc>
              <a:spcBef>
                <a:spcPts val="0"/>
              </a:spcBef>
              <a:spcAft>
                <a:spcPts val="0"/>
              </a:spcAft>
              <a:buClrTx/>
              <a:buSzTx/>
              <a:buFontTx/>
              <a:buNone/>
              <a:tabLst/>
              <a:defRPr/>
            </a:pPr>
            <a:r>
              <a:rPr lang="en-GB" sz="1200" b="0" i="0" kern="1200" baseline="0" dirty="0">
                <a:solidFill>
                  <a:schemeClr val="tx1"/>
                </a:solidFill>
                <a:effectLst/>
                <a:latin typeface="+mn-lt"/>
                <a:ea typeface="+mn-ea"/>
                <a:cs typeface="+mn-cs"/>
              </a:rPr>
              <a:t>Pamela has sickle cell anaemia. This means her </a:t>
            </a:r>
            <a:r>
              <a:rPr lang="en-GB" sz="1200" b="0" i="0" u="none" strike="noStrike" kern="1200" baseline="0" dirty="0">
                <a:solidFill>
                  <a:schemeClr val="tx1"/>
                </a:solidFill>
                <a:latin typeface="+mn-lt"/>
                <a:ea typeface="+mn-ea"/>
                <a:cs typeface="+mn-cs"/>
              </a:rPr>
              <a:t>red blood cells, which are usually round and flexible, become sticky and ‘sickle’-shaped, causing temporary blockages which restrict blood flow and</a:t>
            </a:r>
            <a:r>
              <a:rPr lang="en-GB" sz="1200" b="0" i="0" kern="1200" baseline="0" dirty="0">
                <a:solidFill>
                  <a:schemeClr val="tx1"/>
                </a:solidFill>
                <a:effectLst/>
                <a:latin typeface="+mn-lt"/>
                <a:ea typeface="+mn-ea"/>
                <a:cs typeface="+mn-cs"/>
              </a:rPr>
              <a:t> cause her debilitating pain. She has to have lots of time off school and is unable to do all the hobbies she’d like to do. </a:t>
            </a:r>
            <a:r>
              <a:rPr lang="en-GB" sz="1200" b="1" i="0" kern="1200" baseline="0" dirty="0">
                <a:solidFill>
                  <a:schemeClr val="tx1"/>
                </a:solidFill>
                <a:effectLst/>
                <a:latin typeface="+mn-lt"/>
                <a:ea typeface="+mn-ea"/>
                <a:cs typeface="+mn-cs"/>
              </a:rPr>
              <a:t>– Sickle Cell Anaemia</a:t>
            </a:r>
            <a:endParaRPr lang="en-GB" b="1" dirty="0"/>
          </a:p>
          <a:p>
            <a:pPr indent="-228600" eaLnBrk="1" hangingPunct="1"/>
            <a:endParaRPr lang="en-GB" sz="1200" b="1" i="0" kern="1200" baseline="0" dirty="0">
              <a:solidFill>
                <a:schemeClr val="tx1"/>
              </a:solidFill>
              <a:effectLst/>
              <a:latin typeface="+mn-lt"/>
              <a:ea typeface="+mn-ea"/>
              <a:cs typeface="+mn-cs"/>
            </a:endParaRPr>
          </a:p>
          <a:p>
            <a:pPr indent="-228600" eaLnBrk="1" hangingPunct="1"/>
            <a:r>
              <a:rPr lang="en-GB" sz="1200" b="0" i="0" kern="1200" baseline="0" dirty="0">
                <a:solidFill>
                  <a:schemeClr val="tx1"/>
                </a:solidFill>
                <a:effectLst/>
                <a:latin typeface="+mn-lt"/>
                <a:ea typeface="+mn-ea"/>
                <a:cs typeface="+mn-cs"/>
              </a:rPr>
              <a:t>There are over 6,000 different genetic conditions and lots of children are affected by them: 1 in 25 in the UK in fact! </a:t>
            </a:r>
            <a:endParaRPr lang="en-GB" b="0" dirty="0"/>
          </a:p>
          <a:p>
            <a:pPr eaLnBrk="1" hangingPunct="1"/>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2</a:t>
            </a:fld>
            <a:endParaRPr lang="en-GB"/>
          </a:p>
        </p:txBody>
      </p:sp>
    </p:spTree>
    <p:extLst>
      <p:ext uri="{BB962C8B-B14F-4D97-AF65-F5344CB8AC3E}">
        <p14:creationId xmlns:p14="http://schemas.microsoft.com/office/powerpoint/2010/main" val="4049514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GB" dirty="0"/>
              <a:t>Other genetic conditions mean that…</a:t>
            </a:r>
          </a:p>
          <a:p>
            <a:pPr marL="0" indent="0">
              <a:buFont typeface="Arial" pitchFamily="34" charset="0"/>
              <a:buNone/>
            </a:pPr>
            <a:endParaRPr lang="en-GB" dirty="0"/>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GB" dirty="0"/>
              <a:t>Some children look different and are often stared at and teased</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GB" dirty="0"/>
              <a:t>Some children have to take extra care to live a normal life every day</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GB" dirty="0"/>
              <a:t>Some children find it hard to </a:t>
            </a:r>
            <a:r>
              <a:rPr lang="en-GB" baseline="0" dirty="0"/>
              <a:t>communicate, </a:t>
            </a:r>
            <a:r>
              <a:rPr lang="en-GB" dirty="0"/>
              <a:t>understand </a:t>
            </a:r>
            <a:r>
              <a:rPr lang="en-GB" baseline="0" dirty="0"/>
              <a:t>and </a:t>
            </a:r>
            <a:r>
              <a:rPr lang="en-GB" dirty="0"/>
              <a:t>learn</a:t>
            </a:r>
          </a:p>
          <a:p>
            <a:pPr marL="171450" indent="-171450">
              <a:buFont typeface="Arial" pitchFamily="34" charset="0"/>
              <a:buChar char="•"/>
            </a:pPr>
            <a:r>
              <a:rPr lang="en-GB" dirty="0"/>
              <a:t>Some children find it hard to move around so</a:t>
            </a:r>
            <a:r>
              <a:rPr lang="en-GB" baseline="0" dirty="0"/>
              <a:t> need to use a </a:t>
            </a:r>
            <a:r>
              <a:rPr lang="en-GB" dirty="0"/>
              <a:t>wheelchair, or</a:t>
            </a:r>
            <a:r>
              <a:rPr lang="en-GB" baseline="0" dirty="0"/>
              <a:t> walk with sticks</a:t>
            </a:r>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3</a:t>
            </a:fld>
            <a:endParaRPr lang="en-GB"/>
          </a:p>
        </p:txBody>
      </p:sp>
    </p:spTree>
    <p:extLst>
      <p:ext uri="{BB962C8B-B14F-4D97-AF65-F5344CB8AC3E}">
        <p14:creationId xmlns:p14="http://schemas.microsoft.com/office/powerpoint/2010/main" val="21047112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Tx/>
              <a:buSzTx/>
              <a:buFontTx/>
              <a:buNone/>
              <a:tabLst/>
              <a:defRPr/>
            </a:pPr>
            <a:r>
              <a:rPr lang="en-GB" dirty="0"/>
              <a:t>WE SUGGEST USING THIS PART OF THE ASSEMBLY TO SHOW THE PAMELA</a:t>
            </a:r>
            <a:r>
              <a:rPr lang="en-GB" baseline="0" dirty="0"/>
              <a:t> </a:t>
            </a:r>
            <a:r>
              <a:rPr lang="en-GB" dirty="0"/>
              <a:t>FILM AT</a:t>
            </a:r>
            <a:r>
              <a:rPr lang="en-GB" baseline="0" dirty="0"/>
              <a:t> </a:t>
            </a:r>
            <a:r>
              <a:rPr lang="en-GB" dirty="0"/>
              <a:t>https://www.youtube.com/watch?v=4TPh1BFxekQ</a:t>
            </a:r>
          </a:p>
          <a:p>
            <a:pPr marL="0" marR="0" indent="-228600" algn="l" defTabSz="914400" rtl="0" eaLnBrk="1" fontAlgn="auto" latinLnBrk="0" hangingPunct="1">
              <a:lnSpc>
                <a:spcPct val="100000"/>
              </a:lnSpc>
              <a:spcBef>
                <a:spcPts val="0"/>
              </a:spcBef>
              <a:spcAft>
                <a:spcPts val="0"/>
              </a:spcAft>
              <a:buClrTx/>
              <a:buSzTx/>
              <a:buFontTx/>
              <a:buNone/>
              <a:tabLst/>
              <a:defRPr/>
            </a:pPr>
            <a:endParaRPr lang="en-GB" dirty="0"/>
          </a:p>
          <a:p>
            <a:pPr indent="-228600" eaLnBrk="1" hangingPunct="1"/>
            <a:r>
              <a:rPr lang="en-GB" b="0" dirty="0"/>
              <a:t>OTHER</a:t>
            </a:r>
            <a:r>
              <a:rPr lang="en-GB" b="0" baseline="0" dirty="0"/>
              <a:t> SUITABLE FILMS FROM OUR RANGE ARE</a:t>
            </a:r>
          </a:p>
          <a:p>
            <a:pPr indent="-228600" eaLnBrk="1" hangingPunct="1"/>
            <a:endParaRPr lang="en-GB" b="0" dirty="0"/>
          </a:p>
          <a:p>
            <a:pPr indent="-228600" eaLnBrk="1" hangingPunct="1"/>
            <a:r>
              <a:rPr lang="en-GB" b="1" dirty="0"/>
              <a:t>Luke’s story https://www.youtube.com/watch?v=xguyxdmeUK8 </a:t>
            </a:r>
          </a:p>
          <a:p>
            <a:pPr indent="-228600" eaLnBrk="1" hangingPunct="1"/>
            <a:r>
              <a:rPr lang="en-GB" b="1" dirty="0"/>
              <a:t>Connor’s story: https://www.youtube.com/watch?v=CT3CsVoxWs0&amp;t=23s</a:t>
            </a:r>
          </a:p>
          <a:p>
            <a:pPr indent="-228600" eaLnBrk="1" hangingPunct="1"/>
            <a:endParaRPr lang="en-GB" b="1" dirty="0"/>
          </a:p>
          <a:p>
            <a:pPr indent="-228600" eaLnBrk="1" hangingPunct="1"/>
            <a:endParaRPr lang="en-GB" b="1" dirty="0"/>
          </a:p>
          <a:p>
            <a:pPr marL="0" marR="0" indent="-228600" algn="l" defTabSz="914400" rtl="0" eaLnBrk="1" fontAlgn="auto" latinLnBrk="0" hangingPunct="1">
              <a:lnSpc>
                <a:spcPct val="100000"/>
              </a:lnSpc>
              <a:spcBef>
                <a:spcPts val="0"/>
              </a:spcBef>
              <a:spcAft>
                <a:spcPts val="0"/>
              </a:spcAft>
              <a:buClrTx/>
              <a:buSzTx/>
              <a:buFontTx/>
              <a:buNone/>
              <a:tabLst/>
              <a:defRPr/>
            </a:pPr>
            <a:r>
              <a:rPr lang="en-GB" b="1" dirty="0"/>
              <a:t>ALL OUR</a:t>
            </a:r>
            <a:r>
              <a:rPr lang="en-GB" b="1" baseline="0" dirty="0"/>
              <a:t> FILMS CAN BE FOUND ONLINE: https://www.jeansforgenesday.org/our-work/who-we-help</a:t>
            </a:r>
            <a:endParaRPr lang="en-GB" b="1" dirty="0"/>
          </a:p>
          <a:p>
            <a:pPr indent="-228600" eaLnBrk="1" hangingPunct="1"/>
            <a:endParaRPr lang="en-GB" b="1" dirty="0"/>
          </a:p>
          <a:p>
            <a:pPr indent="-228600" eaLnBrk="1" hangingPunct="1"/>
            <a:r>
              <a:rPr lang="en-GB" b="1" dirty="0"/>
              <a:t>OR</a:t>
            </a:r>
            <a:endParaRPr lang="en-US" b="1" dirty="0"/>
          </a:p>
          <a:p>
            <a:pPr indent="-228600" eaLnBrk="1" hangingPunct="1"/>
            <a:endParaRPr lang="en-US" dirty="0"/>
          </a:p>
          <a:p>
            <a:pPr indent="-228600" eaLnBrk="1" hangingPunct="1"/>
            <a:r>
              <a:rPr lang="en-US" dirty="0"/>
              <a:t>This could be an opportunity to tell the story of your child or a child you know </a:t>
            </a:r>
            <a:r>
              <a:rPr lang="en-US" baseline="0" dirty="0"/>
              <a:t>who is affected by a genetic condition</a:t>
            </a:r>
            <a:r>
              <a:rPr lang="en-US" dirty="0"/>
              <a:t>. If you would like to tell a personal story then it should be straightforward for you to change the name at the top of the slide and replace the photo / video with one of your own.</a:t>
            </a:r>
            <a:endParaRPr lang="en-GB" dirty="0"/>
          </a:p>
          <a:p>
            <a:pPr indent="-228600" eaLnBrk="1" hangingPunct="1"/>
            <a:endParaRPr lang="en-US" dirty="0"/>
          </a:p>
          <a:p>
            <a:pPr indent="-228600" eaLnBrk="1" hangingPunct="1"/>
            <a:endParaRPr lang="en-US" dirty="0"/>
          </a:p>
          <a:p>
            <a:pPr indent="-228600" eaLnBrk="1" hangingPunct="1"/>
            <a:endParaRPr lang="en-US" dirty="0"/>
          </a:p>
        </p:txBody>
      </p:sp>
      <p:sp>
        <p:nvSpPr>
          <p:cNvPr id="4" name="Slide Number Placeholder 3"/>
          <p:cNvSpPr>
            <a:spLocks noGrp="1"/>
          </p:cNvSpPr>
          <p:nvPr>
            <p:ph type="sldNum" sz="quarter" idx="10"/>
          </p:nvPr>
        </p:nvSpPr>
        <p:spPr/>
        <p:txBody>
          <a:bodyPr/>
          <a:lstStyle/>
          <a:p>
            <a:fld id="{BF2B32FC-9E03-4974-810A-919A0AD65E74}" type="slidenum">
              <a:rPr lang="en-GB" smtClean="0"/>
              <a:t>4</a:t>
            </a:fld>
            <a:endParaRPr lang="en-GB"/>
          </a:p>
        </p:txBody>
      </p:sp>
    </p:spTree>
    <p:extLst>
      <p:ext uri="{BB962C8B-B14F-4D97-AF65-F5344CB8AC3E}">
        <p14:creationId xmlns:p14="http://schemas.microsoft.com/office/powerpoint/2010/main" val="3056288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Each of your £1 donations will</a:t>
            </a:r>
            <a:r>
              <a:rPr lang="en-GB" baseline="0" dirty="0"/>
              <a:t> help to buy special equipment for children with different problems in their bodies, like a wheelchair or frame to help them walk better or it might allow children who are not normally able to play with others the chance to go on holiday and have fun and make friends.</a:t>
            </a:r>
            <a:endParaRPr lang="en-GB" dirty="0"/>
          </a:p>
          <a:p>
            <a:endParaRPr lang="en-GB" baseline="0" dirty="0"/>
          </a:p>
          <a:p>
            <a:r>
              <a:rPr lang="en-GB" baseline="0" dirty="0"/>
              <a:t>In previous years, for example, the money raised went towards:</a:t>
            </a:r>
          </a:p>
          <a:p>
            <a:pPr marL="171450" indent="-171450">
              <a:buFont typeface="Arial" pitchFamily="34" charset="0"/>
              <a:buChar char="•"/>
            </a:pPr>
            <a:r>
              <a:rPr lang="en-GB" sz="1200" b="0" i="0" kern="1200" dirty="0">
                <a:solidFill>
                  <a:schemeClr val="tx1"/>
                </a:solidFill>
                <a:effectLst/>
                <a:latin typeface="+mn-lt"/>
                <a:ea typeface="+mn-ea"/>
                <a:cs typeface="+mn-cs"/>
              </a:rPr>
              <a:t>A piece of equipment,</a:t>
            </a:r>
            <a:r>
              <a:rPr lang="en-GB" sz="1200" b="0" i="0" kern="1200" baseline="0" dirty="0">
                <a:solidFill>
                  <a:schemeClr val="tx1"/>
                </a:solidFill>
                <a:effectLst/>
                <a:latin typeface="+mn-lt"/>
                <a:ea typeface="+mn-ea"/>
                <a:cs typeface="+mn-cs"/>
              </a:rPr>
              <a:t> called a </a:t>
            </a:r>
            <a:r>
              <a:rPr lang="en-GB" sz="1200" b="0" i="0" kern="1200" baseline="0" dirty="0" err="1">
                <a:solidFill>
                  <a:schemeClr val="tx1"/>
                </a:solidFill>
                <a:effectLst/>
                <a:latin typeface="+mn-lt"/>
                <a:ea typeface="+mn-ea"/>
                <a:cs typeface="+mn-cs"/>
              </a:rPr>
              <a:t>Tobii</a:t>
            </a:r>
            <a:r>
              <a:rPr lang="en-GB" sz="1200" b="0" i="0" kern="1200" baseline="0" dirty="0">
                <a:solidFill>
                  <a:schemeClr val="tx1"/>
                </a:solidFill>
                <a:effectLst/>
                <a:latin typeface="+mn-lt"/>
                <a:ea typeface="+mn-ea"/>
                <a:cs typeface="+mn-cs"/>
              </a:rPr>
              <a:t> Eye Gaze, to help three little girls with </a:t>
            </a:r>
            <a:r>
              <a:rPr lang="en-GB" sz="1200" b="0" i="0" kern="1200" baseline="0" dirty="0" err="1">
                <a:solidFill>
                  <a:schemeClr val="tx1"/>
                </a:solidFill>
                <a:effectLst/>
                <a:latin typeface="+mn-lt"/>
                <a:ea typeface="+mn-ea"/>
                <a:cs typeface="+mn-cs"/>
              </a:rPr>
              <a:t>Rett</a:t>
            </a:r>
            <a:r>
              <a:rPr lang="en-GB" sz="1200" b="0" i="0" kern="1200" baseline="0" dirty="0">
                <a:solidFill>
                  <a:schemeClr val="tx1"/>
                </a:solidFill>
                <a:effectLst/>
                <a:latin typeface="+mn-lt"/>
                <a:ea typeface="+mn-ea"/>
                <a:cs typeface="+mn-cs"/>
              </a:rPr>
              <a:t> syndrome (a regressive condition meaning they can’t move, speak or eat for themselves) to communicate with those around them</a:t>
            </a:r>
            <a:endParaRPr lang="en-GB" sz="1200" b="0" i="0" kern="1200" dirty="0">
              <a:solidFill>
                <a:schemeClr val="tx1"/>
              </a:solidFill>
              <a:effectLst/>
              <a:latin typeface="+mn-lt"/>
              <a:ea typeface="+mn-ea"/>
              <a:cs typeface="+mn-cs"/>
            </a:endParaRPr>
          </a:p>
          <a:p>
            <a:pPr marL="171450" indent="-171450">
              <a:buFont typeface="Arial" pitchFamily="34" charset="0"/>
              <a:buChar char="•"/>
            </a:pPr>
            <a:r>
              <a:rPr lang="en-GB" sz="1200" b="0" i="0" kern="1200" dirty="0">
                <a:solidFill>
                  <a:schemeClr val="tx1"/>
                </a:solidFill>
                <a:effectLst/>
                <a:latin typeface="+mn-lt"/>
                <a:ea typeface="+mn-ea"/>
                <a:cs typeface="+mn-cs"/>
              </a:rPr>
              <a:t>A weekend away for families affected by EB, allowing children and parents to meet each other and hear from medical professionals, in a safe environment with</a:t>
            </a:r>
            <a:r>
              <a:rPr lang="en-GB"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specialist EB nursing staff on hand. </a:t>
            </a:r>
          </a:p>
          <a:p>
            <a:pPr marL="171450" indent="-171450">
              <a:buFont typeface="Arial" pitchFamily="34" charset="0"/>
              <a:buChar char="•"/>
            </a:pPr>
            <a:r>
              <a:rPr lang="en-GB" sz="1200" b="0" i="0" kern="1200" dirty="0">
                <a:solidFill>
                  <a:schemeClr val="tx1"/>
                </a:solidFill>
                <a:effectLst/>
                <a:latin typeface="+mn-lt"/>
                <a:ea typeface="+mn-ea"/>
                <a:cs typeface="+mn-cs"/>
              </a:rPr>
              <a:t>A member of staff to provide direct support and advice to children and families affected by a rare genetic condition called </a:t>
            </a:r>
            <a:r>
              <a:rPr lang="en-GB" sz="1200" b="0" i="0" kern="1200" dirty="0" err="1">
                <a:solidFill>
                  <a:schemeClr val="tx1"/>
                </a:solidFill>
                <a:effectLst/>
                <a:latin typeface="+mn-lt"/>
                <a:ea typeface="+mn-ea"/>
                <a:cs typeface="+mn-cs"/>
              </a:rPr>
              <a:t>Bardet-Biedl</a:t>
            </a:r>
            <a:r>
              <a:rPr lang="en-GB" sz="1200" b="0" i="0" kern="1200" baseline="0" dirty="0">
                <a:solidFill>
                  <a:schemeClr val="tx1"/>
                </a:solidFill>
                <a:effectLst/>
                <a:latin typeface="+mn-lt"/>
                <a:ea typeface="+mn-ea"/>
                <a:cs typeface="+mn-cs"/>
              </a:rPr>
              <a:t> syndrome (a</a:t>
            </a:r>
            <a:r>
              <a:rPr lang="en-GB" sz="1200" b="0" i="0" kern="1200" dirty="0">
                <a:solidFill>
                  <a:schemeClr val="tx1"/>
                </a:solidFill>
                <a:effectLst/>
                <a:latin typeface="+mn-lt"/>
                <a:ea typeface="+mn-ea"/>
                <a:cs typeface="+mn-cs"/>
              </a:rPr>
              <a:t>ffected children suffer from vision loss leading to blindness; become obese; have kidney abnormalities, which can be life-threatening; experience developmental delay; and have difficulties with learning, speech and language, and balance and coordination).</a:t>
            </a:r>
            <a:endParaRPr lang="en-GB" b="0" dirty="0"/>
          </a:p>
        </p:txBody>
      </p:sp>
      <p:sp>
        <p:nvSpPr>
          <p:cNvPr id="4" name="Slide Number Placeholder 3"/>
          <p:cNvSpPr>
            <a:spLocks noGrp="1"/>
          </p:cNvSpPr>
          <p:nvPr>
            <p:ph type="sldNum" sz="quarter" idx="10"/>
          </p:nvPr>
        </p:nvSpPr>
        <p:spPr/>
        <p:txBody>
          <a:bodyPr/>
          <a:lstStyle/>
          <a:p>
            <a:fld id="{BF2B32FC-9E03-4974-810A-919A0AD65E74}" type="slidenum">
              <a:rPr lang="en-GB" smtClean="0"/>
              <a:t>5</a:t>
            </a:fld>
            <a:endParaRPr lang="en-GB"/>
          </a:p>
        </p:txBody>
      </p:sp>
    </p:spTree>
    <p:extLst>
      <p:ext uri="{BB962C8B-B14F-4D97-AF65-F5344CB8AC3E}">
        <p14:creationId xmlns:p14="http://schemas.microsoft.com/office/powerpoint/2010/main" val="2163101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Today,</a:t>
            </a:r>
            <a:r>
              <a:rPr lang="en-GB" baseline="0" dirty="0"/>
              <a:t> w</a:t>
            </a:r>
            <a:r>
              <a:rPr lang="en-GB" dirty="0"/>
              <a:t>e’ve come in to</a:t>
            </a:r>
            <a:r>
              <a:rPr lang="en-GB" baseline="0" dirty="0"/>
              <a:t> school in our favourite pair of jeans and are paying £1 raising money to help children like Pamela to get the help they need to cope with their genetic condition.</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As well as wearing our jeans today, we’ll also be … </a:t>
            </a:r>
          </a:p>
          <a:p>
            <a:pPr marL="0" marR="0" indent="0" algn="l" defTabSz="914400" rtl="0" eaLnBrk="1" fontAlgn="auto" latinLnBrk="0" hangingPunct="1">
              <a:lnSpc>
                <a:spcPct val="100000"/>
              </a:lnSpc>
              <a:spcBef>
                <a:spcPts val="0"/>
              </a:spcBef>
              <a:spcAft>
                <a:spcPts val="0"/>
              </a:spcAft>
              <a:buClrTx/>
              <a:buSzTx/>
              <a:buFontTx/>
              <a:buNone/>
              <a:tabLst/>
              <a:defRPr/>
            </a:pPr>
            <a:endParaRPr lang="en-GB" i="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i="1" baseline="0" dirty="0"/>
              <a:t>*</a:t>
            </a:r>
            <a:r>
              <a:rPr lang="en-GB" i="0" cap="all" baseline="0" dirty="0"/>
              <a:t>please insert the other activities you have planned to celebrate the Day such as: holding a cake sale, hosting A ‘CUSTOMISE YOUR DENIM’ AFTERNOON, putting on a sponsored denim talent show </a:t>
            </a:r>
            <a:r>
              <a:rPr lang="en-GB" i="1" baseline="0" dirty="0">
                <a:solidFill>
                  <a:schemeClr val="tx1"/>
                </a:solidFill>
              </a:rPr>
              <a:t>For more ideas, please visit</a:t>
            </a:r>
          </a:p>
          <a:p>
            <a:pPr marL="0" marR="0" indent="0" algn="l" defTabSz="914400" rtl="0" eaLnBrk="1" fontAlgn="auto" latinLnBrk="0" hangingPunct="1">
              <a:lnSpc>
                <a:spcPct val="100000"/>
              </a:lnSpc>
              <a:spcBef>
                <a:spcPts val="0"/>
              </a:spcBef>
              <a:spcAft>
                <a:spcPts val="0"/>
              </a:spcAft>
              <a:buClrTx/>
              <a:buSzTx/>
              <a:buFontTx/>
              <a:buNone/>
              <a:tabLst/>
              <a:defRPr/>
            </a:pPr>
            <a:endParaRPr lang="en-GB" i="1"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i="1" baseline="0" dirty="0">
                <a:solidFill>
                  <a:schemeClr val="tx1"/>
                </a:solidFill>
              </a:rPr>
              <a:t>https://www.jeansforgenesday.org/schools/secondary-fundraising-ideas</a:t>
            </a:r>
          </a:p>
        </p:txBody>
      </p:sp>
      <p:sp>
        <p:nvSpPr>
          <p:cNvPr id="4" name="Slide Number Placeholder 3"/>
          <p:cNvSpPr>
            <a:spLocks noGrp="1"/>
          </p:cNvSpPr>
          <p:nvPr>
            <p:ph type="sldNum" sz="quarter" idx="10"/>
          </p:nvPr>
        </p:nvSpPr>
        <p:spPr/>
        <p:txBody>
          <a:bodyPr/>
          <a:lstStyle/>
          <a:p>
            <a:fld id="{BF2B32FC-9E03-4974-810A-919A0AD65E74}" type="slidenum">
              <a:rPr lang="en-GB" smtClean="0"/>
              <a:t>6</a:t>
            </a:fld>
            <a:endParaRPr lang="en-GB"/>
          </a:p>
        </p:txBody>
      </p:sp>
    </p:spTree>
    <p:extLst>
      <p:ext uri="{BB962C8B-B14F-4D97-AF65-F5344CB8AC3E}">
        <p14:creationId xmlns:p14="http://schemas.microsoft.com/office/powerpoint/2010/main" val="521493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Thank you very much for inviting me to come here today and I hope you all have a wonderful Jeans for Genes Day today! </a:t>
            </a:r>
            <a:endParaRPr lang="en-GB" dirty="0">
              <a:solidFill>
                <a:srgbClr val="C00000"/>
              </a:solidFill>
            </a:endParaRP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7</a:t>
            </a:fld>
            <a:endParaRPr lang="en-GB"/>
          </a:p>
        </p:txBody>
      </p:sp>
    </p:spTree>
    <p:extLst>
      <p:ext uri="{BB962C8B-B14F-4D97-AF65-F5344CB8AC3E}">
        <p14:creationId xmlns:p14="http://schemas.microsoft.com/office/powerpoint/2010/main" val="34844215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30017D2-DFD6-456C-9E55-1D4BD053F6C1}"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BEDBAA-AC7A-4F66-B558-68D7AD7C01EC}" type="slidenum">
              <a:rPr lang="en-GB" smtClean="0"/>
              <a:t>‹#›</a:t>
            </a:fld>
            <a:endParaRPr lang="en-GB"/>
          </a:p>
        </p:txBody>
      </p:sp>
      <p:sp>
        <p:nvSpPr>
          <p:cNvPr id="9" name="Title 1"/>
          <p:cNvSpPr>
            <a:spLocks noGrp="1"/>
          </p:cNvSpPr>
          <p:nvPr>
            <p:ph type="title"/>
          </p:nvPr>
        </p:nvSpPr>
        <p:spPr>
          <a:xfrm>
            <a:off x="1691680" y="186911"/>
            <a:ext cx="7056784" cy="1143000"/>
          </a:xfrm>
        </p:spPr>
        <p:txBody>
          <a:bodyPr>
            <a:normAutofit/>
          </a:bodyPr>
          <a:lstStyle>
            <a:lvl1pPr>
              <a:defRPr lang="en-US" sz="3200" b="1" kern="1200" spc="300" dirty="0" smtClean="0">
                <a:solidFill>
                  <a:schemeClr val="tx1"/>
                </a:solidFill>
                <a:latin typeface="Avenir LT Std 85 Heavy"/>
                <a:ea typeface="+mn-ea"/>
                <a:cs typeface="+mn-cs"/>
              </a:defRPr>
            </a:lvl1pPr>
          </a:lstStyle>
          <a:p>
            <a:r>
              <a:rPr lang="en-US" dirty="0"/>
              <a:t>Click to edit Master title style</a:t>
            </a:r>
            <a:endParaRPr lang="en-GB" dirty="0"/>
          </a:p>
        </p:txBody>
      </p:sp>
    </p:spTree>
    <p:extLst>
      <p:ext uri="{BB962C8B-B14F-4D97-AF65-F5344CB8AC3E}">
        <p14:creationId xmlns:p14="http://schemas.microsoft.com/office/powerpoint/2010/main" val="4235968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lang="en-GB" sz="3200" b="1" kern="1200" spc="300" dirty="0">
                <a:solidFill>
                  <a:schemeClr val="tx1"/>
                </a:solidFill>
                <a:latin typeface="Avenir LT Std 85 Heavy"/>
                <a:ea typeface="+mn-ea"/>
                <a:cs typeface="+mn-cs"/>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30017D2-DFD6-456C-9E55-1D4BD053F6C1}" type="datetimeFigureOut">
              <a:rPr lang="en-GB" smtClean="0"/>
              <a:t>05/09/2019</a:t>
            </a:fld>
            <a:endParaRPr lang="en-GB" dirty="0"/>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BEDBAA-AC7A-4F66-B558-68D7AD7C01EC}" type="slidenum">
              <a:rPr lang="en-GB" smtClean="0"/>
              <a:t>‹#›</a:t>
            </a:fld>
            <a:endParaRPr lang="en-GB"/>
          </a:p>
        </p:txBody>
      </p:sp>
    </p:spTree>
    <p:extLst>
      <p:ext uri="{BB962C8B-B14F-4D97-AF65-F5344CB8AC3E}">
        <p14:creationId xmlns:p14="http://schemas.microsoft.com/office/powerpoint/2010/main" val="21411824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0017D2-DFD6-456C-9E55-1D4BD053F6C1}" type="datetimeFigureOut">
              <a:rPr lang="en-GB" smtClean="0"/>
              <a:t>05/09/2019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BEDBAA-AC7A-4F66-B558-68D7AD7C01EC}" type="slidenum">
              <a:rPr lang="en-GB" smtClean="0"/>
              <a:t>‹#›</a:t>
            </a:fld>
            <a:endParaRPr lang="en-GB"/>
          </a:p>
        </p:txBody>
      </p:sp>
    </p:spTree>
    <p:extLst>
      <p:ext uri="{BB962C8B-B14F-4D97-AF65-F5344CB8AC3E}">
        <p14:creationId xmlns:p14="http://schemas.microsoft.com/office/powerpoint/2010/main" val="3969992847"/>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lang="en-GB" sz="3200" b="1" kern="1200" spc="300" dirty="0">
          <a:solidFill>
            <a:schemeClr val="tx1"/>
          </a:solidFill>
          <a:latin typeface="Avenir LT Std 85 Heavy"/>
          <a:ea typeface="+mn-ea"/>
          <a:cs typeface="+mn-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tiff"/><Relationship Id="rId7"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g"/><Relationship Id="rId10" Type="http://schemas.openxmlformats.org/officeDocument/2006/relationships/image" Target="../media/image19.jpeg"/><Relationship Id="rId4" Type="http://schemas.openxmlformats.org/officeDocument/2006/relationships/image" Target="../media/image13.jpeg"/><Relationship Id="rId9"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 y="2492896"/>
            <a:ext cx="9108896" cy="304698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9600" dirty="0">
                <a:solidFill>
                  <a:srgbClr val="344DC5"/>
                </a:solidFill>
                <a:latin typeface="Magical Brush" pitchFamily="50" charset="0"/>
              </a:rPr>
              <a:t>WHAT GENES MEAN</a:t>
            </a:r>
          </a:p>
        </p:txBody>
      </p:sp>
      <p:pic>
        <p:nvPicPr>
          <p:cNvPr id="9" name="Picture 2" descr="K:\@Image Library\JEANS FOR GENES\LOGOS\WJCL_Rivet_CMYK_AW_RG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208" y="189050"/>
            <a:ext cx="2341772" cy="2325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5631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4"/>
          <p:cNvSpPr>
            <a:spLocks noGrp="1"/>
          </p:cNvSpPr>
          <p:nvPr>
            <p:ph type="title"/>
          </p:nvPr>
        </p:nvSpPr>
        <p:spPr>
          <a:xfrm>
            <a:off x="251520" y="404664"/>
            <a:ext cx="8518456" cy="864096"/>
          </a:xfrm>
          <a:noFill/>
          <a:ln>
            <a:noFill/>
          </a:ln>
        </p:spPr>
        <p:txBody>
          <a:bodyPr>
            <a:noAutofit/>
          </a:bodyPr>
          <a:lstStyle/>
          <a:p>
            <a:pPr algn="l"/>
            <a:r>
              <a:rPr lang="en-GB" sz="3400" b="0" dirty="0">
                <a:solidFill>
                  <a:srgbClr val="344DC5"/>
                </a:solidFill>
                <a:latin typeface="Magical Brush" pitchFamily="50" charset="0"/>
              </a:rPr>
              <a:t>Genetic disorders affect one in 25 children in the UK…</a:t>
            </a:r>
          </a:p>
        </p:txBody>
      </p:sp>
      <p:sp>
        <p:nvSpPr>
          <p:cNvPr id="17" name="TextBox 16"/>
          <p:cNvSpPr txBox="1"/>
          <p:nvPr/>
        </p:nvSpPr>
        <p:spPr>
          <a:xfrm>
            <a:off x="3105072" y="4654877"/>
            <a:ext cx="2680174" cy="923330"/>
          </a:xfrm>
          <a:prstGeom prst="rect">
            <a:avLst/>
          </a:prstGeom>
          <a:noFill/>
        </p:spPr>
        <p:txBody>
          <a:bodyPr wrap="square" rtlCol="0">
            <a:spAutoFit/>
          </a:bodyPr>
          <a:lstStyle/>
          <a:p>
            <a:pPr algn="ctr"/>
            <a:r>
              <a:rPr lang="en-GB" dirty="0">
                <a:solidFill>
                  <a:srgbClr val="344DC5"/>
                </a:solidFill>
                <a:latin typeface="Calibri" panose="020F0502020204030204" pitchFamily="34" charset="0"/>
                <a:ea typeface="ＭＳ Ｐゴシック" pitchFamily="-110" charset="-128"/>
                <a:cs typeface="Avenir LT Std 55 Roman"/>
              </a:rPr>
              <a:t>Conner, aged 15, has </a:t>
            </a:r>
            <a:r>
              <a:rPr lang="en-GB" b="1" dirty="0">
                <a:solidFill>
                  <a:srgbClr val="344DC5"/>
                </a:solidFill>
                <a:latin typeface="Calibri" panose="020F0502020204030204" pitchFamily="34" charset="0"/>
              </a:rPr>
              <a:t>DUCHENNE MUSCULAR DYSTROPHY</a:t>
            </a:r>
          </a:p>
        </p:txBody>
      </p:sp>
      <p:pic>
        <p:nvPicPr>
          <p:cNvPr id="19" name="Picture 6" descr="Picture11.JPG"/>
          <p:cNvPicPr>
            <a:picLocks noChangeAspect="1"/>
          </p:cNvPicPr>
          <p:nvPr/>
        </p:nvPicPr>
        <p:blipFill rotWithShape="1">
          <a:blip r:embed="rId3" cstate="email">
            <a:extLst>
              <a:ext uri="{28A0092B-C50C-407E-A947-70E740481C1C}">
                <a14:useLocalDpi xmlns:a14="http://schemas.microsoft.com/office/drawing/2010/main"/>
              </a:ext>
            </a:extLst>
          </a:blip>
          <a:srcRect b="-232"/>
          <a:stretch/>
        </p:blipFill>
        <p:spPr bwMode="auto">
          <a:xfrm>
            <a:off x="3105072" y="1954492"/>
            <a:ext cx="2680174" cy="2680174"/>
          </a:xfrm>
          <a:prstGeom prst="rect">
            <a:avLst/>
          </a:prstGeom>
          <a:solidFill>
            <a:srgbClr val="FFFFFF">
              <a:shade val="85000"/>
            </a:srgbClr>
          </a:solidFill>
          <a:ln w="3175" cap="sq">
            <a:solidFill>
              <a:schemeClr val="tx1"/>
            </a:solidFill>
            <a:miter lim="800000"/>
          </a:ln>
          <a:effectLst/>
        </p:spPr>
      </p:pic>
      <p:sp>
        <p:nvSpPr>
          <p:cNvPr id="27" name="TextBox 26"/>
          <p:cNvSpPr txBox="1"/>
          <p:nvPr/>
        </p:nvSpPr>
        <p:spPr>
          <a:xfrm>
            <a:off x="6074888" y="4653785"/>
            <a:ext cx="2695088" cy="646331"/>
          </a:xfrm>
          <a:prstGeom prst="rect">
            <a:avLst/>
          </a:prstGeom>
          <a:noFill/>
        </p:spPr>
        <p:txBody>
          <a:bodyPr wrap="square" rtlCol="0">
            <a:spAutoFit/>
          </a:bodyPr>
          <a:lstStyle/>
          <a:p>
            <a:pPr algn="ctr"/>
            <a:r>
              <a:rPr lang="en-GB" dirty="0">
                <a:solidFill>
                  <a:srgbClr val="344DC5"/>
                </a:solidFill>
                <a:latin typeface="Calibri" panose="020F0502020204030204" pitchFamily="34" charset="0"/>
                <a:ea typeface="ＭＳ Ｐゴシック" pitchFamily="-110" charset="-128"/>
                <a:cs typeface="Avenir LT Std 55 Roman"/>
              </a:rPr>
              <a:t>Pamela, aged 19, has </a:t>
            </a:r>
            <a:r>
              <a:rPr lang="en-GB" b="1" dirty="0">
                <a:solidFill>
                  <a:srgbClr val="344DC5"/>
                </a:solidFill>
                <a:latin typeface="Calibri" panose="020F0502020204030204" pitchFamily="34" charset="0"/>
                <a:ea typeface="ＭＳ Ｐゴシック" pitchFamily="-110" charset="-128"/>
                <a:cs typeface="Avenir LT Std 55 Roman"/>
              </a:rPr>
              <a:t>SICKLE CELL ANAEMIA</a:t>
            </a:r>
          </a:p>
        </p:txBody>
      </p:sp>
      <p:pic>
        <p:nvPicPr>
          <p:cNvPr id="28" name="Picture 27"/>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074888" y="1912784"/>
            <a:ext cx="2695088" cy="2695088"/>
          </a:xfrm>
          <a:prstGeom prst="rect">
            <a:avLst/>
          </a:prstGeom>
          <a:solidFill>
            <a:srgbClr val="FFFFFF">
              <a:shade val="85000"/>
            </a:srgbClr>
          </a:solidFill>
          <a:ln w="3175" cap="sq">
            <a:solidFill>
              <a:schemeClr val="tx1"/>
            </a:solidFill>
            <a:miter lim="800000"/>
          </a:ln>
          <a:effectLst/>
        </p:spPr>
      </p:pic>
      <p:sp>
        <p:nvSpPr>
          <p:cNvPr id="29" name="TextBox 28"/>
          <p:cNvSpPr txBox="1"/>
          <p:nvPr/>
        </p:nvSpPr>
        <p:spPr>
          <a:xfrm>
            <a:off x="451417" y="4654877"/>
            <a:ext cx="2192240" cy="646331"/>
          </a:xfrm>
          <a:prstGeom prst="rect">
            <a:avLst/>
          </a:prstGeom>
          <a:noFill/>
        </p:spPr>
        <p:txBody>
          <a:bodyPr wrap="square" rtlCol="0">
            <a:spAutoFit/>
          </a:bodyPr>
          <a:lstStyle/>
          <a:p>
            <a:pPr algn="ctr"/>
            <a:r>
              <a:rPr lang="en-GB" dirty="0">
                <a:solidFill>
                  <a:srgbClr val="344DC5"/>
                </a:solidFill>
                <a:latin typeface="Calibri" panose="020F0502020204030204" pitchFamily="34" charset="0"/>
                <a:ea typeface="ＭＳ Ｐゴシック" pitchFamily="-110" charset="-128"/>
                <a:cs typeface="Avenir LT Std 55 Roman"/>
              </a:rPr>
              <a:t>Ryan, aged 16 has </a:t>
            </a:r>
            <a:r>
              <a:rPr lang="en-GB" b="1" dirty="0">
                <a:solidFill>
                  <a:srgbClr val="344DC5"/>
                </a:solidFill>
                <a:latin typeface="Calibri" panose="020F0502020204030204" pitchFamily="34" charset="0"/>
                <a:ea typeface="ＭＳ Ｐゴシック" pitchFamily="-110" charset="-128"/>
                <a:cs typeface="Avenir LT Std 55 Roman"/>
              </a:rPr>
              <a:t>CYSTIC FIBROSIS</a:t>
            </a:r>
          </a:p>
        </p:txBody>
      </p:sp>
      <p:pic>
        <p:nvPicPr>
          <p:cNvPr id="30" name="Picture 29"/>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51520" y="1912784"/>
            <a:ext cx="2695088" cy="2695088"/>
          </a:xfrm>
          <a:prstGeom prst="rect">
            <a:avLst/>
          </a:prstGeom>
          <a:solidFill>
            <a:srgbClr val="FFFFFF">
              <a:shade val="85000"/>
            </a:srgbClr>
          </a:solidFill>
          <a:ln w="3175" cap="sq">
            <a:solidFill>
              <a:schemeClr val="tx1"/>
            </a:solidFill>
            <a:miter lim="800000"/>
          </a:ln>
          <a:effectLst/>
        </p:spPr>
      </p:pic>
    </p:spTree>
    <p:extLst>
      <p:ext uri="{BB962C8B-B14F-4D97-AF65-F5344CB8AC3E}">
        <p14:creationId xmlns:p14="http://schemas.microsoft.com/office/powerpoint/2010/main" val="7686982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2125" y="1039036"/>
            <a:ext cx="4457392" cy="1670166"/>
          </a:xfrm>
          <a:prstGeom prst="rect">
            <a:avLst/>
          </a:prstGeom>
        </p:spPr>
      </p:pic>
      <p:sp>
        <p:nvSpPr>
          <p:cNvPr id="12" name="TextBox 11"/>
          <p:cNvSpPr txBox="1"/>
          <p:nvPr/>
        </p:nvSpPr>
        <p:spPr>
          <a:xfrm>
            <a:off x="467544" y="1146320"/>
            <a:ext cx="3744416" cy="1200329"/>
          </a:xfrm>
          <a:prstGeom prst="rect">
            <a:avLst/>
          </a:prstGeom>
          <a:noFill/>
        </p:spPr>
        <p:txBody>
          <a:bodyPr wrap="square" rtlCol="0">
            <a:spAutoFit/>
          </a:bodyPr>
          <a:lstStyle/>
          <a:p>
            <a:pPr algn="ctr"/>
            <a:r>
              <a:rPr lang="en-GB" sz="2400" b="1" dirty="0">
                <a:solidFill>
                  <a:srgbClr val="2A5CAA"/>
                </a:solidFill>
              </a:rPr>
              <a:t>Some children look different and are often stared at and teased</a:t>
            </a:r>
          </a:p>
        </p:txBody>
      </p:sp>
      <p:sp>
        <p:nvSpPr>
          <p:cNvPr id="13" name="TextBox 12"/>
          <p:cNvSpPr txBox="1"/>
          <p:nvPr/>
        </p:nvSpPr>
        <p:spPr>
          <a:xfrm>
            <a:off x="5148064" y="3083122"/>
            <a:ext cx="3528392" cy="1200329"/>
          </a:xfrm>
          <a:prstGeom prst="rect">
            <a:avLst/>
          </a:prstGeom>
          <a:noFill/>
        </p:spPr>
        <p:txBody>
          <a:bodyPr wrap="square" rtlCol="0">
            <a:spAutoFit/>
          </a:bodyPr>
          <a:lstStyle/>
          <a:p>
            <a:pPr algn="ctr">
              <a:defRPr/>
            </a:pPr>
            <a:r>
              <a:rPr lang="en-GB" sz="2400" b="1" dirty="0">
                <a:solidFill>
                  <a:srgbClr val="2A5CAA"/>
                </a:solidFill>
              </a:rPr>
              <a:t>Some children have to take extra care to live a normal life every day</a:t>
            </a:r>
          </a:p>
        </p:txBody>
      </p:sp>
      <p:sp>
        <p:nvSpPr>
          <p:cNvPr id="14" name="TextBox 13"/>
          <p:cNvSpPr txBox="1"/>
          <p:nvPr/>
        </p:nvSpPr>
        <p:spPr>
          <a:xfrm>
            <a:off x="755575" y="5108991"/>
            <a:ext cx="3528392" cy="1200329"/>
          </a:xfrm>
          <a:prstGeom prst="rect">
            <a:avLst/>
          </a:prstGeom>
          <a:noFill/>
        </p:spPr>
        <p:txBody>
          <a:bodyPr wrap="square" rtlCol="0">
            <a:spAutoFit/>
          </a:bodyPr>
          <a:lstStyle/>
          <a:p>
            <a:pPr algn="ctr">
              <a:defRPr/>
            </a:pPr>
            <a:r>
              <a:rPr lang="en-GB" sz="2400" b="1" dirty="0">
                <a:solidFill>
                  <a:srgbClr val="2A5CAA"/>
                </a:solidFill>
              </a:rPr>
              <a:t>Some children find it hard to communicate, understand and learn</a:t>
            </a:r>
          </a:p>
        </p:txBody>
      </p:sp>
      <p:pic>
        <p:nvPicPr>
          <p:cNvPr id="16" name="Picture 15"/>
          <p:cNvPicPr>
            <a:picLocks noChangeAspect="1"/>
          </p:cNvPicPr>
          <p:nvPr/>
        </p:nvPicPr>
        <p:blipFill rotWithShape="1">
          <a:blip r:embed="rId4" cstate="print">
            <a:extLst>
              <a:ext uri="{28A0092B-C50C-407E-A947-70E740481C1C}">
                <a14:useLocalDpi xmlns:a14="http://schemas.microsoft.com/office/drawing/2010/main" val="0"/>
              </a:ext>
            </a:extLst>
          </a:blip>
          <a:srcRect l="3578" t="13116" r="4681" b="35737"/>
          <a:stretch/>
        </p:blipFill>
        <p:spPr>
          <a:xfrm>
            <a:off x="4430311" y="4874272"/>
            <a:ext cx="4440115" cy="1651072"/>
          </a:xfrm>
          <a:prstGeom prst="rect">
            <a:avLst/>
          </a:prstGeom>
          <a:ln w="19050">
            <a:noFill/>
          </a:ln>
        </p:spPr>
      </p:pic>
      <p:sp>
        <p:nvSpPr>
          <p:cNvPr id="18" name="Title 1"/>
          <p:cNvSpPr txBox="1">
            <a:spLocks/>
          </p:cNvSpPr>
          <p:nvPr/>
        </p:nvSpPr>
        <p:spPr bwMode="auto">
          <a:xfrm>
            <a:off x="417590" y="332656"/>
            <a:ext cx="8006385" cy="36004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l" rtl="0" eaLnBrk="0" fontAlgn="base" hangingPunct="0">
              <a:spcBef>
                <a:spcPct val="0"/>
              </a:spcBef>
              <a:spcAft>
                <a:spcPct val="0"/>
              </a:spcAft>
              <a:defRPr sz="1200" b="0" i="0">
                <a:solidFill>
                  <a:srgbClr val="3C3737"/>
                </a:solidFill>
                <a:latin typeface="Avenir Next Regular"/>
                <a:ea typeface="IB Fedra" pitchFamily="34" charset="0"/>
                <a:cs typeface="Avenir Next Regular"/>
              </a:defRPr>
            </a:lvl1pPr>
            <a:lvl2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2pPr>
            <a:lvl3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3pPr>
            <a:lvl4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4pPr>
            <a:lvl5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5pPr>
            <a:lvl6pPr marL="4572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6pPr>
            <a:lvl7pPr marL="9144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7pPr>
            <a:lvl8pPr marL="13716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8pPr>
            <a:lvl9pPr marL="18288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9pPr>
          </a:lstStyle>
          <a:p>
            <a:r>
              <a:rPr lang="en-GB" sz="3200" dirty="0">
                <a:solidFill>
                  <a:srgbClr val="344DC5"/>
                </a:solidFill>
                <a:latin typeface="Magical Brush" pitchFamily="50" charset="0"/>
                <a:cs typeface="Avenir LT Std 85 Heavy"/>
              </a:rPr>
              <a:t>Life can be very difficult for these children…</a:t>
            </a:r>
          </a:p>
        </p:txBody>
      </p:sp>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0581" y="2889161"/>
            <a:ext cx="4598380" cy="1681012"/>
          </a:xfrm>
          <a:prstGeom prst="rect">
            <a:avLst/>
          </a:prstGeom>
        </p:spPr>
      </p:pic>
    </p:spTree>
    <p:extLst>
      <p:ext uri="{BB962C8B-B14F-4D97-AF65-F5344CB8AC3E}">
        <p14:creationId xmlns:p14="http://schemas.microsoft.com/office/powerpoint/2010/main" val="22578199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526108" y="260648"/>
            <a:ext cx="4693964" cy="504056"/>
          </a:xfrm>
          <a:noFill/>
          <a:ln>
            <a:noFill/>
          </a:ln>
        </p:spPr>
        <p:txBody>
          <a:bodyPr>
            <a:noAutofit/>
          </a:bodyPr>
          <a:lstStyle/>
          <a:p>
            <a:pPr algn="l"/>
            <a:r>
              <a:rPr lang="en-GB" b="0" dirty="0">
                <a:solidFill>
                  <a:srgbClr val="344DC5"/>
                </a:solidFill>
                <a:latin typeface="Magical Brush" pitchFamily="50" charset="0"/>
              </a:rPr>
              <a:t>Pamela’s story…</a:t>
            </a:r>
          </a:p>
        </p:txBody>
      </p:sp>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4538" t="43040" r="9155" b="17015"/>
          <a:stretch/>
        </p:blipFill>
        <p:spPr bwMode="auto">
          <a:xfrm>
            <a:off x="533401" y="980728"/>
            <a:ext cx="8061960"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75098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bwMode="auto">
          <a:xfrm>
            <a:off x="539552" y="197586"/>
            <a:ext cx="7893032" cy="36004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l" rtl="0" eaLnBrk="0" fontAlgn="base" hangingPunct="0">
              <a:spcBef>
                <a:spcPct val="0"/>
              </a:spcBef>
              <a:spcAft>
                <a:spcPct val="0"/>
              </a:spcAft>
              <a:defRPr sz="1200" b="0" i="0">
                <a:solidFill>
                  <a:srgbClr val="3C3737"/>
                </a:solidFill>
                <a:latin typeface="Avenir Next Regular"/>
                <a:ea typeface="IB Fedra" pitchFamily="34" charset="0"/>
                <a:cs typeface="Avenir Next Regular"/>
              </a:defRPr>
            </a:lvl1pPr>
            <a:lvl2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2pPr>
            <a:lvl3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3pPr>
            <a:lvl4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4pPr>
            <a:lvl5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5pPr>
            <a:lvl6pPr marL="4572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6pPr>
            <a:lvl7pPr marL="9144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7pPr>
            <a:lvl8pPr marL="13716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8pPr>
            <a:lvl9pPr marL="18288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9pPr>
          </a:lstStyle>
          <a:p>
            <a:pPr algn="ctr"/>
            <a:r>
              <a:rPr lang="en-GB" sz="3200" dirty="0">
                <a:solidFill>
                  <a:srgbClr val="344DC5"/>
                </a:solidFill>
                <a:latin typeface="Magical Brush" pitchFamily="50" charset="0"/>
                <a:cs typeface="Avenir LT Std 85 Heavy"/>
              </a:rPr>
              <a:t>Our money makes a real difference…</a:t>
            </a:r>
          </a:p>
        </p:txBody>
      </p:sp>
      <p:sp>
        <p:nvSpPr>
          <p:cNvPr id="12" name="TextBox 11"/>
          <p:cNvSpPr txBox="1"/>
          <p:nvPr/>
        </p:nvSpPr>
        <p:spPr>
          <a:xfrm>
            <a:off x="281856" y="1124744"/>
            <a:ext cx="3744416" cy="1015663"/>
          </a:xfrm>
          <a:prstGeom prst="rect">
            <a:avLst/>
          </a:prstGeom>
          <a:noFill/>
        </p:spPr>
        <p:txBody>
          <a:bodyPr wrap="square" rtlCol="0">
            <a:spAutoFit/>
          </a:bodyPr>
          <a:lstStyle/>
          <a:p>
            <a:pPr algn="ctr"/>
            <a:r>
              <a:rPr lang="en-GB" sz="2000" b="1" spc="300" dirty="0">
                <a:solidFill>
                  <a:srgbClr val="344DC5"/>
                </a:solidFill>
                <a:latin typeface="Calibri" panose="020F0502020204030204" pitchFamily="34" charset="0"/>
              </a:rPr>
              <a:t>Equipment, like a specialist wheelchair, or frame</a:t>
            </a:r>
          </a:p>
        </p:txBody>
      </p:sp>
      <p:sp>
        <p:nvSpPr>
          <p:cNvPr id="18" name="TextBox 17"/>
          <p:cNvSpPr txBox="1"/>
          <p:nvPr/>
        </p:nvSpPr>
        <p:spPr>
          <a:xfrm>
            <a:off x="5019249" y="3284984"/>
            <a:ext cx="3528392" cy="707886"/>
          </a:xfrm>
          <a:prstGeom prst="rect">
            <a:avLst/>
          </a:prstGeom>
          <a:noFill/>
        </p:spPr>
        <p:txBody>
          <a:bodyPr wrap="square" rtlCol="0">
            <a:spAutoFit/>
          </a:bodyPr>
          <a:lstStyle/>
          <a:p>
            <a:pPr algn="ctr"/>
            <a:r>
              <a:rPr lang="en-GB" sz="2000" b="1" spc="300" dirty="0">
                <a:solidFill>
                  <a:srgbClr val="344DC5"/>
                </a:solidFill>
                <a:latin typeface="Calibri" panose="020F0502020204030204" pitchFamily="34" charset="0"/>
              </a:rPr>
              <a:t>Nursing and care services</a:t>
            </a:r>
          </a:p>
        </p:txBody>
      </p:sp>
      <p:sp>
        <p:nvSpPr>
          <p:cNvPr id="19" name="TextBox 18"/>
          <p:cNvSpPr txBox="1"/>
          <p:nvPr/>
        </p:nvSpPr>
        <p:spPr>
          <a:xfrm>
            <a:off x="282093" y="5425973"/>
            <a:ext cx="3796196" cy="707886"/>
          </a:xfrm>
          <a:prstGeom prst="rect">
            <a:avLst/>
          </a:prstGeom>
          <a:noFill/>
        </p:spPr>
        <p:txBody>
          <a:bodyPr wrap="square" rtlCol="0">
            <a:spAutoFit/>
          </a:bodyPr>
          <a:lstStyle/>
          <a:p>
            <a:pPr algn="ctr"/>
            <a:r>
              <a:rPr lang="en-GB" sz="2000" b="1" spc="300" dirty="0">
                <a:solidFill>
                  <a:srgbClr val="344DC5"/>
                </a:solidFill>
                <a:latin typeface="Calibri" panose="020F0502020204030204" pitchFamily="34" charset="0"/>
              </a:rPr>
              <a:t>Respite or a well-deserved holiday</a:t>
            </a:r>
          </a:p>
        </p:txBody>
      </p:sp>
      <p:pic>
        <p:nvPicPr>
          <p:cNvPr id="20" name="Picture 19"/>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100536" y="916397"/>
            <a:ext cx="4731269" cy="1792523"/>
          </a:xfrm>
          <a:prstGeom prst="rect">
            <a:avLst/>
          </a:prstGeom>
          <a:ln w="28575">
            <a:solidFill>
              <a:schemeClr val="tx1"/>
            </a:solidFill>
          </a:ln>
        </p:spPr>
      </p:pic>
      <p:pic>
        <p:nvPicPr>
          <p:cNvPr id="21" name="Picture 20"/>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97347" y="2852936"/>
            <a:ext cx="4806701" cy="1789246"/>
          </a:xfrm>
          <a:prstGeom prst="rect">
            <a:avLst/>
          </a:prstGeom>
          <a:ln w="28575">
            <a:solidFill>
              <a:schemeClr val="tx1"/>
            </a:solidFill>
          </a:ln>
        </p:spPr>
      </p:pic>
      <p:pic>
        <p:nvPicPr>
          <p:cNvPr id="22" name="Picture 21"/>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107039" y="4890472"/>
            <a:ext cx="4687868" cy="1778888"/>
          </a:xfrm>
          <a:prstGeom prst="rect">
            <a:avLst/>
          </a:prstGeom>
          <a:ln w="28575">
            <a:solidFill>
              <a:schemeClr val="tx1"/>
            </a:solidFill>
          </a:ln>
        </p:spPr>
      </p:pic>
    </p:spTree>
    <p:extLst>
      <p:ext uri="{BB962C8B-B14F-4D97-AF65-F5344CB8AC3E}">
        <p14:creationId xmlns:p14="http://schemas.microsoft.com/office/powerpoint/2010/main" val="3783898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3"/>
          <p:cNvSpPr>
            <a:spLocks noGrp="1"/>
          </p:cNvSpPr>
          <p:nvPr>
            <p:ph type="title"/>
          </p:nvPr>
        </p:nvSpPr>
        <p:spPr>
          <a:xfrm>
            <a:off x="705527" y="332656"/>
            <a:ext cx="6804910" cy="432048"/>
          </a:xfrm>
          <a:noFill/>
          <a:ln>
            <a:noFill/>
          </a:ln>
        </p:spPr>
        <p:txBody>
          <a:bodyPr>
            <a:noAutofit/>
          </a:bodyPr>
          <a:lstStyle/>
          <a:p>
            <a:pPr algn="l"/>
            <a:r>
              <a:rPr lang="en-GB" b="0" dirty="0">
                <a:solidFill>
                  <a:srgbClr val="344DC5"/>
                </a:solidFill>
                <a:latin typeface="Magical Brush" pitchFamily="50" charset="0"/>
                <a:ea typeface="IB Fedra" pitchFamily="34" charset="0"/>
                <a:cs typeface="Avenir LT Std 85 Heavy"/>
              </a:rPr>
              <a:t>Our Jeans for Genes Day</a:t>
            </a:r>
          </a:p>
        </p:txBody>
      </p:sp>
      <p:pic>
        <p:nvPicPr>
          <p:cNvPr id="18" name="Picture 1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675989" y="1304964"/>
            <a:ext cx="1800000" cy="1800000"/>
          </a:xfrm>
          <a:prstGeom prst="rect">
            <a:avLst/>
          </a:prstGeom>
          <a:solidFill>
            <a:srgbClr val="FFFFFF">
              <a:shade val="85000"/>
            </a:srgbClr>
          </a:solidFill>
          <a:ln w="57150" cap="sq">
            <a:solidFill>
              <a:srgbClr val="FFE600"/>
            </a:solidFill>
            <a:miter lim="800000"/>
          </a:ln>
          <a:effectLst/>
        </p:spPr>
      </p:pic>
      <p:pic>
        <p:nvPicPr>
          <p:cNvPr id="19" name="Picture 18"/>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83768" y="3789040"/>
            <a:ext cx="1800000" cy="1800000"/>
          </a:xfrm>
          <a:prstGeom prst="rect">
            <a:avLst/>
          </a:prstGeom>
          <a:solidFill>
            <a:srgbClr val="FFFFFF">
              <a:shade val="85000"/>
            </a:srgbClr>
          </a:solidFill>
          <a:ln w="57150" cap="sq">
            <a:solidFill>
              <a:srgbClr val="FFE600"/>
            </a:solidFill>
            <a:miter lim="800000"/>
          </a:ln>
          <a:effectLst/>
        </p:spPr>
      </p:pic>
      <p:pic>
        <p:nvPicPr>
          <p:cNvPr id="20" name="Picture 19"/>
          <p:cNvPicPr>
            <a:picLocks noChangeAspect="1"/>
          </p:cNvPicPr>
          <p:nvPr/>
        </p:nvPicPr>
        <p:blipFill rotWithShape="1">
          <a:blip r:embed="rId5" cstate="email">
            <a:extLst>
              <a:ext uri="{28A0092B-C50C-407E-A947-70E740481C1C}">
                <a14:useLocalDpi xmlns:a14="http://schemas.microsoft.com/office/drawing/2010/main"/>
              </a:ext>
            </a:extLst>
          </a:blip>
          <a:srcRect l="28380" r="7652"/>
          <a:stretch/>
        </p:blipFill>
        <p:spPr>
          <a:xfrm>
            <a:off x="683768" y="1304964"/>
            <a:ext cx="1800000" cy="1800000"/>
          </a:xfrm>
          <a:prstGeom prst="rect">
            <a:avLst/>
          </a:prstGeom>
          <a:solidFill>
            <a:srgbClr val="FFFFFF">
              <a:shade val="85000"/>
            </a:srgbClr>
          </a:solidFill>
          <a:ln w="57150" cap="sq">
            <a:solidFill>
              <a:srgbClr val="FFE600"/>
            </a:solidFill>
            <a:miter lim="800000"/>
          </a:ln>
          <a:effectLst/>
        </p:spPr>
      </p:pic>
      <p:pic>
        <p:nvPicPr>
          <p:cNvPr id="21" name="Picture 20"/>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2675923" y="3789040"/>
            <a:ext cx="1800000" cy="1800000"/>
          </a:xfrm>
          <a:prstGeom prst="rect">
            <a:avLst/>
          </a:prstGeom>
          <a:solidFill>
            <a:srgbClr val="FFFFFF">
              <a:shade val="85000"/>
            </a:srgbClr>
          </a:solidFill>
          <a:ln w="57150" cap="sq">
            <a:solidFill>
              <a:srgbClr val="FFE600"/>
            </a:solidFill>
            <a:miter lim="800000"/>
          </a:ln>
          <a:effectLst/>
        </p:spPr>
      </p:pic>
      <p:pic>
        <p:nvPicPr>
          <p:cNvPr id="22" name="Picture 21"/>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4668210" y="1304964"/>
            <a:ext cx="1800000" cy="1800000"/>
          </a:xfrm>
          <a:prstGeom prst="rect">
            <a:avLst/>
          </a:prstGeom>
          <a:solidFill>
            <a:srgbClr val="FFFFFF">
              <a:shade val="85000"/>
            </a:srgbClr>
          </a:solidFill>
          <a:ln w="57150" cap="sq">
            <a:solidFill>
              <a:srgbClr val="FFE600"/>
            </a:solidFill>
            <a:miter lim="800000"/>
          </a:ln>
          <a:effectLst/>
        </p:spPr>
      </p:pic>
      <p:pic>
        <p:nvPicPr>
          <p:cNvPr id="23" name="Picture 22"/>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6660432" y="1304964"/>
            <a:ext cx="1800000" cy="1800000"/>
          </a:xfrm>
          <a:prstGeom prst="rect">
            <a:avLst/>
          </a:prstGeom>
          <a:solidFill>
            <a:srgbClr val="FFFFFF">
              <a:shade val="85000"/>
            </a:srgbClr>
          </a:solidFill>
          <a:ln w="57150" cap="sq">
            <a:solidFill>
              <a:srgbClr val="FFE600"/>
            </a:solidFill>
            <a:miter lim="800000"/>
          </a:ln>
          <a:effectLst/>
        </p:spPr>
      </p:pic>
      <p:pic>
        <p:nvPicPr>
          <p:cNvPr id="24" name="Picture 23"/>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4668078" y="3789040"/>
            <a:ext cx="1800000" cy="1800000"/>
          </a:xfrm>
          <a:prstGeom prst="rect">
            <a:avLst/>
          </a:prstGeom>
          <a:solidFill>
            <a:srgbClr val="FFFFFF">
              <a:shade val="85000"/>
            </a:srgbClr>
          </a:solidFill>
          <a:ln w="57150" cap="sq">
            <a:solidFill>
              <a:srgbClr val="FFE600"/>
            </a:solidFill>
            <a:miter lim="800000"/>
          </a:ln>
          <a:effectLst/>
        </p:spPr>
      </p:pic>
      <p:pic>
        <p:nvPicPr>
          <p:cNvPr id="25" name="Picture 24"/>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660432" y="3789040"/>
            <a:ext cx="1784536" cy="1800000"/>
          </a:xfrm>
          <a:prstGeom prst="rect">
            <a:avLst/>
          </a:prstGeom>
          <a:solidFill>
            <a:srgbClr val="FFFFFF">
              <a:shade val="85000"/>
            </a:srgbClr>
          </a:solidFill>
          <a:ln w="57150" cap="sq">
            <a:solidFill>
              <a:srgbClr val="FFE600"/>
            </a:solidFill>
            <a:miter lim="800000"/>
          </a:ln>
          <a:effectLst/>
        </p:spPr>
      </p:pic>
    </p:spTree>
    <p:extLst>
      <p:ext uri="{BB962C8B-B14F-4D97-AF65-F5344CB8AC3E}">
        <p14:creationId xmlns:p14="http://schemas.microsoft.com/office/powerpoint/2010/main" val="33771568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483C85B1-31F4-445B-8F7A-051222A559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60890"/>
            <a:ext cx="9144000" cy="6536219"/>
          </a:xfrm>
          <a:prstGeom prst="rect">
            <a:avLst/>
          </a:prstGeom>
        </p:spPr>
      </p:pic>
    </p:spTree>
    <p:extLst>
      <p:ext uri="{BB962C8B-B14F-4D97-AF65-F5344CB8AC3E}">
        <p14:creationId xmlns:p14="http://schemas.microsoft.com/office/powerpoint/2010/main" val="11817832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540F8EE177934428CEA035B8A294D62" ma:contentTypeVersion="9" ma:contentTypeDescription="Create a new document." ma:contentTypeScope="" ma:versionID="fb2338106ab0614e9c10c11864cc490a">
  <xsd:schema xmlns:xsd="http://www.w3.org/2001/XMLSchema" xmlns:xs="http://www.w3.org/2001/XMLSchema" xmlns:p="http://schemas.microsoft.com/office/2006/metadata/properties" xmlns:ns2="d3106e0d-2c96-4344-b832-a7ddc045d5c6" xmlns:ns3="e8143d17-ecb7-4b9c-bd92-b87463ab2cfb" targetNamespace="http://schemas.microsoft.com/office/2006/metadata/properties" ma:root="true" ma:fieldsID="69643be76db7d29be2735fe313c7dcaa" ns2:_="" ns3:_="">
    <xsd:import namespace="d3106e0d-2c96-4344-b832-a7ddc045d5c6"/>
    <xsd:import namespace="e8143d17-ecb7-4b9c-bd92-b87463ab2cf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Date"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106e0d-2c96-4344-b832-a7ddc045d5c6"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Date" ma:index="14" nillable="true" ma:displayName="Date" ma:format="DateOnly" ma:internalName="Date">
      <xsd:simpleType>
        <xsd:restriction base="dms:DateTime"/>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8143d17-ecb7-4b9c-bd92-b87463ab2cfb" elementFormDefault="qualified">
    <xsd:import namespace="http://schemas.microsoft.com/office/2006/documentManagement/types"/>
    <xsd:import namespace="http://schemas.microsoft.com/office/infopath/2007/PartnerControls"/>
    <xsd:element name="SharedWithUsers" ma:index="12"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Date xmlns="d3106e0d-2c96-4344-b832-a7ddc045d5c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4949A72-03B7-4776-B791-D3D9477B875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106e0d-2c96-4344-b832-a7ddc045d5c6"/>
    <ds:schemaRef ds:uri="e8143d17-ecb7-4b9c-bd92-b87463ab2cf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17DC2AC-0028-4659-8213-E373FF21F7C6}">
  <ds:schemaRefs>
    <ds:schemaRef ds:uri="http://purl.org/dc/elements/1.1/"/>
    <ds:schemaRef ds:uri="d3106e0d-2c96-4344-b832-a7ddc045d5c6"/>
    <ds:schemaRef ds:uri="http://purl.org/dc/dcmitype/"/>
    <ds:schemaRef ds:uri="http://purl.org/dc/terms/"/>
    <ds:schemaRef ds:uri="e8143d17-ecb7-4b9c-bd92-b87463ab2cfb"/>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DC5BEAA2-8CAE-4B75-AE65-E2B546A9576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2219</TotalTime>
  <Words>930</Words>
  <Application>Microsoft Office PowerPoint</Application>
  <PresentationFormat>On-screen Show (4:3)</PresentationFormat>
  <Paragraphs>69</Paragraphs>
  <Slides>7</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Avenir LT Std 85 Heavy</vt:lpstr>
      <vt:lpstr>Calibri</vt:lpstr>
      <vt:lpstr>Magical Brush</vt:lpstr>
      <vt:lpstr>Office Theme</vt:lpstr>
      <vt:lpstr>PowerPoint Presentation</vt:lpstr>
      <vt:lpstr>Genetic disorders affect one in 25 children in the UK…</vt:lpstr>
      <vt:lpstr>PowerPoint Presentation</vt:lpstr>
      <vt:lpstr>Pamela’s story…</vt:lpstr>
      <vt:lpstr>PowerPoint Presentation</vt:lpstr>
      <vt:lpstr>Our Jeans for Genes Day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Bruce</dc:creator>
  <cp:lastModifiedBy>Danielle Singleton</cp:lastModifiedBy>
  <cp:revision>118</cp:revision>
  <cp:lastPrinted>2014-06-16T09:16:57Z</cp:lastPrinted>
  <dcterms:created xsi:type="dcterms:W3CDTF">2013-07-18T09:52:20Z</dcterms:created>
  <dcterms:modified xsi:type="dcterms:W3CDTF">2019-09-05T20:02:49Z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0x010100D540F8EE177934428CEA035B8A294D62</vt:lpwstr>
  </property>
</Properties>
</file>