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51" r:id="rId5"/>
  </p:sldMasterIdLst>
  <p:notesMasterIdLst>
    <p:notesMasterId r:id="rId17"/>
  </p:notesMasterIdLst>
  <p:handoutMasterIdLst>
    <p:handoutMasterId r:id="rId18"/>
  </p:handoutMasterIdLst>
  <p:sldIdLst>
    <p:sldId id="285" r:id="rId6"/>
    <p:sldId id="275" r:id="rId7"/>
    <p:sldId id="281" r:id="rId8"/>
    <p:sldId id="283" r:id="rId9"/>
    <p:sldId id="282" r:id="rId10"/>
    <p:sldId id="284" r:id="rId11"/>
    <p:sldId id="276" r:id="rId12"/>
    <p:sldId id="277" r:id="rId13"/>
    <p:sldId id="278" r:id="rId14"/>
    <p:sldId id="279" r:id="rId15"/>
    <p:sldId id="28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4DC5"/>
    <a:srgbClr val="F4F4F9"/>
    <a:srgbClr val="2DC3E7"/>
    <a:srgbClr val="2F7DC1"/>
    <a:srgbClr val="0C3455"/>
    <a:srgbClr val="FFE600"/>
    <a:srgbClr val="B9E5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831" autoAdjust="0"/>
    <p:restoredTop sz="72570" autoAdjust="0"/>
  </p:normalViewPr>
  <p:slideViewPr>
    <p:cSldViewPr>
      <p:cViewPr varScale="1">
        <p:scale>
          <a:sx n="59" d="100"/>
          <a:sy n="59" d="100"/>
        </p:scale>
        <p:origin x="1680" y="9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99" d="100"/>
          <a:sy n="99" d="100"/>
        </p:scale>
        <p:origin x="4272" y="1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3E1EA74-C98E-4C1D-B793-4D55F448FA7D}" type="datetimeFigureOut">
              <a:rPr lang="en-GB" smtClean="0"/>
              <a:t>05/09/2019</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0D52F0C-1E4C-4661-A9CF-165590C91075}" type="slidenum">
              <a:rPr lang="en-GB" smtClean="0"/>
              <a:t>‹#›</a:t>
            </a:fld>
            <a:endParaRPr lang="en-GB"/>
          </a:p>
        </p:txBody>
      </p:sp>
    </p:spTree>
    <p:extLst>
      <p:ext uri="{BB962C8B-B14F-4D97-AF65-F5344CB8AC3E}">
        <p14:creationId xmlns:p14="http://schemas.microsoft.com/office/powerpoint/2010/main" val="40241720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755394-C01D-4DDF-8957-403945EAB10A}" type="datetimeFigureOut">
              <a:rPr lang="en-GB" smtClean="0"/>
              <a:t>05/09/2019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2B32FC-9E03-4974-810A-919A0AD65E74}" type="slidenum">
              <a:rPr lang="en-GB" smtClean="0"/>
              <a:t>‹#›</a:t>
            </a:fld>
            <a:endParaRPr lang="en-GB"/>
          </a:p>
        </p:txBody>
      </p:sp>
    </p:spTree>
    <p:extLst>
      <p:ext uri="{BB962C8B-B14F-4D97-AF65-F5344CB8AC3E}">
        <p14:creationId xmlns:p14="http://schemas.microsoft.com/office/powerpoint/2010/main" val="2609704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genesareus.org/filmlibrary/ashleysstory"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Good morning! How are you all today?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ASSUMING VISITORS TO A SCHOOL HAVE BEEN INTRODUCED: </a:t>
            </a:r>
          </a:p>
          <a:p>
            <a:r>
              <a:rPr lang="en-GB" sz="1200" kern="1200" dirty="0">
                <a:solidFill>
                  <a:schemeClr val="tx1"/>
                </a:solidFill>
                <a:effectLst/>
                <a:latin typeface="+mn-lt"/>
                <a:ea typeface="+mn-ea"/>
                <a:cs typeface="+mn-cs"/>
              </a:rPr>
              <a:t>As you heard, </a:t>
            </a:r>
            <a:r>
              <a:rPr lang="en-GB" sz="1200" b="1" kern="1200" dirty="0">
                <a:solidFill>
                  <a:schemeClr val="tx1"/>
                </a:solidFill>
                <a:effectLst/>
                <a:latin typeface="+mn-lt"/>
                <a:ea typeface="+mn-ea"/>
                <a:cs typeface="+mn-cs"/>
              </a:rPr>
              <a:t>my name is XXXXX and I am XXXXXX (</a:t>
            </a:r>
            <a:r>
              <a:rPr lang="en-GB" sz="1200" b="1" kern="1200" dirty="0" err="1">
                <a:solidFill>
                  <a:schemeClr val="tx1"/>
                </a:solidFill>
                <a:effectLst/>
                <a:latin typeface="+mn-lt"/>
                <a:ea typeface="+mn-ea"/>
                <a:cs typeface="+mn-cs"/>
              </a:rPr>
              <a:t>eg</a:t>
            </a:r>
            <a:r>
              <a:rPr lang="en-GB" sz="1200" b="1" kern="1200" dirty="0">
                <a:solidFill>
                  <a:schemeClr val="tx1"/>
                </a:solidFill>
                <a:effectLst/>
                <a:latin typeface="+mn-lt"/>
                <a:ea typeface="+mn-ea"/>
                <a:cs typeface="+mn-cs"/>
              </a:rPr>
              <a:t>. the parent of a child with a rare medical condition / a doctor / etc.)</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1</a:t>
            </a:fld>
            <a:endParaRPr lang="en-GB"/>
          </a:p>
        </p:txBody>
      </p:sp>
    </p:spTree>
    <p:extLst>
      <p:ext uri="{BB962C8B-B14F-4D97-AF65-F5344CB8AC3E}">
        <p14:creationId xmlns:p14="http://schemas.microsoft.com/office/powerpoint/2010/main" val="30133738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Each of our £1 donations will</a:t>
            </a:r>
            <a:r>
              <a:rPr lang="en-GB" baseline="0" dirty="0"/>
              <a:t> help to buy practical day-to-day support as well as special equipment for children with different problems in their bodies, like a wheelchair or frame to help them walk better or it might allow children who are not normally able to play with others the chance to go on holiday and have fun and make friends.</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r>
              <a:rPr lang="en-GB" baseline="0" dirty="0"/>
              <a:t>In recent years, for example, the money raised went towards:</a:t>
            </a:r>
          </a:p>
          <a:p>
            <a:pPr marL="171450" indent="-171450">
              <a:buFont typeface="Arial" pitchFamily="34" charset="0"/>
              <a:buChar char="•"/>
            </a:pPr>
            <a:r>
              <a:rPr lang="en-GB" sz="1200" b="0" i="0" kern="1200" dirty="0">
                <a:solidFill>
                  <a:schemeClr val="tx1"/>
                </a:solidFill>
                <a:effectLst/>
                <a:latin typeface="+mn-lt"/>
                <a:ea typeface="+mn-ea"/>
                <a:cs typeface="+mn-cs"/>
              </a:rPr>
              <a:t>A piece of equipment,</a:t>
            </a:r>
            <a:r>
              <a:rPr lang="en-GB" sz="1200" b="0" i="0" kern="1200" baseline="0" dirty="0">
                <a:solidFill>
                  <a:schemeClr val="tx1"/>
                </a:solidFill>
                <a:effectLst/>
                <a:latin typeface="+mn-lt"/>
                <a:ea typeface="+mn-ea"/>
                <a:cs typeface="+mn-cs"/>
              </a:rPr>
              <a:t> called a </a:t>
            </a:r>
            <a:r>
              <a:rPr lang="en-GB" sz="1200" b="0" i="0" kern="1200" baseline="0" dirty="0" err="1">
                <a:solidFill>
                  <a:schemeClr val="tx1"/>
                </a:solidFill>
                <a:effectLst/>
                <a:latin typeface="+mn-lt"/>
                <a:ea typeface="+mn-ea"/>
                <a:cs typeface="+mn-cs"/>
              </a:rPr>
              <a:t>Tobii</a:t>
            </a:r>
            <a:r>
              <a:rPr lang="en-GB" sz="1200" b="0" i="0" kern="1200" baseline="0" dirty="0">
                <a:solidFill>
                  <a:schemeClr val="tx1"/>
                </a:solidFill>
                <a:effectLst/>
                <a:latin typeface="+mn-lt"/>
                <a:ea typeface="+mn-ea"/>
                <a:cs typeface="+mn-cs"/>
              </a:rPr>
              <a:t> Eye Gaze, to help three little girls with </a:t>
            </a:r>
            <a:r>
              <a:rPr lang="en-GB" sz="1200" b="0" i="0" kern="1200" baseline="0" dirty="0" err="1">
                <a:solidFill>
                  <a:schemeClr val="tx1"/>
                </a:solidFill>
                <a:effectLst/>
                <a:latin typeface="+mn-lt"/>
                <a:ea typeface="+mn-ea"/>
                <a:cs typeface="+mn-cs"/>
              </a:rPr>
              <a:t>Rett</a:t>
            </a:r>
            <a:r>
              <a:rPr lang="en-GB" sz="1200" b="0" i="0" kern="1200" baseline="0" dirty="0">
                <a:solidFill>
                  <a:schemeClr val="tx1"/>
                </a:solidFill>
                <a:effectLst/>
                <a:latin typeface="+mn-lt"/>
                <a:ea typeface="+mn-ea"/>
                <a:cs typeface="+mn-cs"/>
              </a:rPr>
              <a:t> syndrome (a regressive condition meaning they can’t move, speak or eat for themselves) to communicate with those around them</a:t>
            </a:r>
            <a:endParaRPr lang="en-GB" sz="1200" b="0" i="0" kern="1200" dirty="0">
              <a:solidFill>
                <a:schemeClr val="tx1"/>
              </a:solidFill>
              <a:effectLst/>
              <a:latin typeface="+mn-lt"/>
              <a:ea typeface="+mn-ea"/>
              <a:cs typeface="+mn-cs"/>
            </a:endParaRPr>
          </a:p>
          <a:p>
            <a:pPr marL="171450" indent="-171450">
              <a:buFont typeface="Arial" pitchFamily="34" charset="0"/>
              <a:buChar char="•"/>
            </a:pPr>
            <a:r>
              <a:rPr lang="en-GB" sz="1200" b="0" i="0" kern="1200" dirty="0">
                <a:solidFill>
                  <a:schemeClr val="tx1"/>
                </a:solidFill>
                <a:effectLst/>
                <a:latin typeface="+mn-lt"/>
                <a:ea typeface="+mn-ea"/>
                <a:cs typeface="+mn-cs"/>
              </a:rPr>
              <a:t>A weekend away for families affected by EB, allowing children and parents to meet each other and hear from medical professionals, in a safe environment with</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specialist EB nursing staff on hand. </a:t>
            </a:r>
          </a:p>
          <a:p>
            <a:pPr marL="171450" indent="-171450">
              <a:buFont typeface="Arial" pitchFamily="34" charset="0"/>
              <a:buChar char="•"/>
            </a:pPr>
            <a:r>
              <a:rPr lang="en-GB" sz="1200" b="0" i="0" kern="1200" dirty="0">
                <a:solidFill>
                  <a:schemeClr val="tx1"/>
                </a:solidFill>
                <a:effectLst/>
                <a:latin typeface="+mn-lt"/>
                <a:ea typeface="+mn-ea"/>
                <a:cs typeface="+mn-cs"/>
              </a:rPr>
              <a:t>A member of staff to provide direct support and advice to children and families affected by a rare genetic condition called </a:t>
            </a:r>
            <a:r>
              <a:rPr lang="en-GB" sz="1200" b="0" i="0" kern="1200" dirty="0" err="1">
                <a:solidFill>
                  <a:schemeClr val="tx1"/>
                </a:solidFill>
                <a:effectLst/>
                <a:latin typeface="+mn-lt"/>
                <a:ea typeface="+mn-ea"/>
                <a:cs typeface="+mn-cs"/>
              </a:rPr>
              <a:t>Bardet-Biedl</a:t>
            </a:r>
            <a:r>
              <a:rPr lang="en-GB" sz="1200" b="0" i="0" kern="1200" baseline="0" dirty="0">
                <a:solidFill>
                  <a:schemeClr val="tx1"/>
                </a:solidFill>
                <a:effectLst/>
                <a:latin typeface="+mn-lt"/>
                <a:ea typeface="+mn-ea"/>
                <a:cs typeface="+mn-cs"/>
              </a:rPr>
              <a:t> syndrome (a</a:t>
            </a:r>
            <a:r>
              <a:rPr lang="en-GB" sz="1200" b="0" i="0" kern="1200" dirty="0">
                <a:solidFill>
                  <a:schemeClr val="tx1"/>
                </a:solidFill>
                <a:effectLst/>
                <a:latin typeface="+mn-lt"/>
                <a:ea typeface="+mn-ea"/>
                <a:cs typeface="+mn-cs"/>
              </a:rPr>
              <a:t>ffected children suffer from vision loss leading to blindness; become obese; have kidney abnormalities, which can be life-threatening; experience developmental delay; and have difficulties with learning, speech and language, and balance and coordination).</a:t>
            </a:r>
            <a:endParaRPr lang="en-GB" b="0" dirty="0"/>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6D9D4F43-9D67-4C02-84C0-1F999BC40C1E}" type="slidenum">
              <a:rPr lang="en-GB" smtClean="0"/>
              <a:t>10</a:t>
            </a:fld>
            <a:endParaRPr lang="en-GB"/>
          </a:p>
        </p:txBody>
      </p:sp>
    </p:spTree>
    <p:extLst>
      <p:ext uri="{BB962C8B-B14F-4D97-AF65-F5344CB8AC3E}">
        <p14:creationId xmlns:p14="http://schemas.microsoft.com/office/powerpoint/2010/main" val="2758074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Thank you very much for inviting me to come here today and I hope you all have a wonderful Jeans for Genes Day! </a:t>
            </a:r>
            <a:endParaRPr lang="en-GB" dirty="0">
              <a:solidFill>
                <a:srgbClr val="C00000"/>
              </a:solidFill>
            </a:endParaRP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11</a:t>
            </a:fld>
            <a:endParaRPr lang="en-GB"/>
          </a:p>
        </p:txBody>
      </p:sp>
    </p:spTree>
    <p:extLst>
      <p:ext uri="{BB962C8B-B14F-4D97-AF65-F5344CB8AC3E}">
        <p14:creationId xmlns:p14="http://schemas.microsoft.com/office/powerpoint/2010/main" val="1645082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talk about the children you are helping today by</a:t>
            </a:r>
            <a:r>
              <a:rPr lang="en-GB" baseline="0" dirty="0"/>
              <a:t> wearing your jeans and paying £1, </a:t>
            </a:r>
            <a:r>
              <a:rPr lang="en-GB" dirty="0"/>
              <a:t>I have two words written on this slide. </a:t>
            </a:r>
          </a:p>
          <a:p>
            <a:endParaRPr lang="en-GB" dirty="0"/>
          </a:p>
          <a:p>
            <a:r>
              <a:rPr lang="en-GB" dirty="0"/>
              <a:t>Can anyone tell me what the top word is? That’s right. JEANS. Where would I find these jeans? Correct, J-JEANS describes the trousers you wear on your legs </a:t>
            </a:r>
            <a:r>
              <a:rPr lang="en-GB" sz="1200" dirty="0"/>
              <a:t>– they keep our legs warm</a:t>
            </a:r>
            <a:r>
              <a:rPr lang="en-GB" dirty="0"/>
              <a:t>.</a:t>
            </a:r>
          </a:p>
          <a:p>
            <a:endParaRPr lang="en-GB" dirty="0"/>
          </a:p>
          <a:p>
            <a:r>
              <a:rPr lang="en-GB" dirty="0"/>
              <a:t>What about the bottom word?  That’s right, G-GENES. Where would I find these genes? (If prompting required – in the fridge? In a shop?)  Correct, I would find these genes in my body and it is these genes, the ones in our bodies that I want to talk about to you today. </a:t>
            </a:r>
          </a:p>
          <a:p>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2</a:t>
            </a:fld>
            <a:endParaRPr lang="en-GB"/>
          </a:p>
        </p:txBody>
      </p:sp>
    </p:spTree>
    <p:extLst>
      <p:ext uri="{BB962C8B-B14F-4D97-AF65-F5344CB8AC3E}">
        <p14:creationId xmlns:p14="http://schemas.microsoft.com/office/powerpoint/2010/main" val="783292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r>
              <a:rPr lang="en-GB" baseline="0" dirty="0"/>
              <a:t>Do you know what the picture above shows? What do you use these pieces for?</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3</a:t>
            </a:fld>
            <a:endParaRPr lang="en-GB"/>
          </a:p>
        </p:txBody>
      </p:sp>
    </p:spTree>
    <p:extLst>
      <p:ext uri="{BB962C8B-B14F-4D97-AF65-F5344CB8AC3E}">
        <p14:creationId xmlns:p14="http://schemas.microsoft.com/office/powerpoint/2010/main" val="3282780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Instructions tell us how to put the pieces of Lego together to build objects.</a:t>
            </a:r>
          </a:p>
          <a:p>
            <a:endParaRPr lang="en-GB" baseline="0" dirty="0"/>
          </a:p>
          <a:p>
            <a:r>
              <a:rPr lang="en-GB" baseline="0" dirty="0"/>
              <a:t>Your genes work a bit like these instructions. Before you were born, your genes helped decide things like where your arms and legs should go, whether you are going to have blue eyes or brown eyes and how your body works.</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4</a:t>
            </a:fld>
            <a:endParaRPr lang="en-GB"/>
          </a:p>
        </p:txBody>
      </p:sp>
    </p:spTree>
    <p:extLst>
      <p:ext uri="{BB962C8B-B14F-4D97-AF65-F5344CB8AC3E}">
        <p14:creationId xmlns:p14="http://schemas.microsoft.com/office/powerpoint/2010/main" val="3666373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Instructions tell us how to put the pieces of Lego together to build objects.</a:t>
            </a:r>
          </a:p>
          <a:p>
            <a:endParaRPr lang="en-GB" baseline="0" dirty="0"/>
          </a:p>
          <a:p>
            <a:r>
              <a:rPr lang="en-GB" baseline="0" dirty="0"/>
              <a:t>Your genes work a bit like these instructions. Before you were born, your genes helped decide things like where your arms and legs should go, whether you are going to have blue eyes or brown eyes and how your body works.</a:t>
            </a:r>
            <a:endParaRPr lang="en-GB" dirty="0"/>
          </a:p>
          <a:p>
            <a:endParaRPr lang="en-GB" baseline="0" dirty="0"/>
          </a:p>
        </p:txBody>
      </p:sp>
      <p:sp>
        <p:nvSpPr>
          <p:cNvPr id="4" name="Slide Number Placeholder 3"/>
          <p:cNvSpPr>
            <a:spLocks noGrp="1"/>
          </p:cNvSpPr>
          <p:nvPr>
            <p:ph type="sldNum" sz="quarter" idx="10"/>
          </p:nvPr>
        </p:nvSpPr>
        <p:spPr/>
        <p:txBody>
          <a:bodyPr/>
          <a:lstStyle/>
          <a:p>
            <a:fld id="{BF2B32FC-9E03-4974-810A-919A0AD65E74}" type="slidenum">
              <a:rPr lang="en-GB" smtClean="0"/>
              <a:t>5</a:t>
            </a:fld>
            <a:endParaRPr lang="en-GB"/>
          </a:p>
        </p:txBody>
      </p:sp>
    </p:spTree>
    <p:extLst>
      <p:ext uri="{BB962C8B-B14F-4D97-AF65-F5344CB8AC3E}">
        <p14:creationId xmlns:p14="http://schemas.microsoft.com/office/powerpoint/2010/main" val="37814178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Uh oh. It looks like something has gone a bit wrong with our Lego racing car!</a:t>
            </a:r>
            <a:r>
              <a:rPr lang="en-GB" baseline="0" dirty="0"/>
              <a:t> </a:t>
            </a:r>
            <a:r>
              <a:rPr lang="en-GB" dirty="0"/>
              <a:t>Can anyone tell me what has happened? Our</a:t>
            </a:r>
            <a:r>
              <a:rPr lang="en-GB" baseline="0" dirty="0"/>
              <a:t> model-maker </a:t>
            </a:r>
            <a:r>
              <a:rPr lang="en-GB" dirty="0"/>
              <a:t>has put wheels on top of the car! And it looks to me that our model-maker has also forgotten the wheel completely at the back! Do you think he is going to be able to drive very far? No!</a:t>
            </a:r>
          </a:p>
          <a:p>
            <a:endParaRPr lang="en-GB" dirty="0"/>
          </a:p>
          <a:p>
            <a:r>
              <a:rPr lang="en-GB" dirty="0"/>
              <a:t>If something goes wrong when you are building your model, or there is a page missing in your</a:t>
            </a:r>
            <a:r>
              <a:rPr lang="en-GB" baseline="0" dirty="0"/>
              <a:t> instructions then you can end up with a model that looks different or doesn’t work properly.</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6</a:t>
            </a:fld>
            <a:endParaRPr lang="en-GB"/>
          </a:p>
        </p:txBody>
      </p:sp>
    </p:spTree>
    <p:extLst>
      <p:ext uri="{BB962C8B-B14F-4D97-AF65-F5344CB8AC3E}">
        <p14:creationId xmlns:p14="http://schemas.microsoft.com/office/powerpoint/2010/main" val="1105762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Sometimes</a:t>
            </a:r>
            <a:r>
              <a:rPr lang="en-GB" baseline="0" dirty="0"/>
              <a:t>, in our bodies, when parts of the instructions are missing, </a:t>
            </a:r>
            <a:r>
              <a:rPr lang="en-GB" dirty="0"/>
              <a:t>these genes that make up our body can go wrong too. If it’s only a little mistake, like a red </a:t>
            </a:r>
            <a:r>
              <a:rPr lang="en-GB" dirty="0" err="1"/>
              <a:t>lego</a:t>
            </a:r>
            <a:r>
              <a:rPr lang="en-GB" dirty="0"/>
              <a:t> piece instead of a yellow </a:t>
            </a:r>
            <a:r>
              <a:rPr lang="en-GB" dirty="0" err="1"/>
              <a:t>lego</a:t>
            </a:r>
            <a:r>
              <a:rPr lang="en-GB" dirty="0"/>
              <a:t> piece, then it might just mean someone’s body works in a different way to yours or that they look a little different from you. But if something very important is missing, like the wheel of our</a:t>
            </a:r>
            <a:r>
              <a:rPr lang="en-GB" baseline="0" dirty="0"/>
              <a:t> model racing </a:t>
            </a:r>
            <a:r>
              <a:rPr lang="en-GB" dirty="0"/>
              <a:t>car, then this can cause a more serious problem with the way someone’s body works for example they might not be able to walk or see.</a:t>
            </a:r>
          </a:p>
          <a:p>
            <a:endParaRPr lang="en-GB" dirty="0"/>
          </a:p>
          <a:p>
            <a:r>
              <a:rPr lang="en-GB" dirty="0"/>
              <a:t>The smiling children</a:t>
            </a:r>
            <a:r>
              <a:rPr lang="en-GB" baseline="0" dirty="0"/>
              <a:t> on the screen all have different genetic disorders, where the instructions from their genes weren’t quite right, resulting in their bodies not working in the same way as yours does.</a:t>
            </a:r>
          </a:p>
          <a:p>
            <a:endParaRPr lang="en-GB" baseline="0" dirty="0"/>
          </a:p>
          <a:p>
            <a:r>
              <a:rPr lang="en-GB" baseline="0" dirty="0"/>
              <a:t>By wearing our jeans today and bringing in £1, we are raising money for children with genetic disorders.</a:t>
            </a:r>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7</a:t>
            </a:fld>
            <a:endParaRPr lang="en-GB"/>
          </a:p>
        </p:txBody>
      </p:sp>
    </p:spTree>
    <p:extLst>
      <p:ext uri="{BB962C8B-B14F-4D97-AF65-F5344CB8AC3E}">
        <p14:creationId xmlns:p14="http://schemas.microsoft.com/office/powerpoint/2010/main" val="1520525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GB" dirty="0"/>
              <a:t>WE SUGGEST USING THIS PART OF THE ASSEMBLY TO SHOW ASHLEY’S</a:t>
            </a:r>
            <a:r>
              <a:rPr lang="en-GB" baseline="0" dirty="0"/>
              <a:t> </a:t>
            </a:r>
            <a:r>
              <a:rPr lang="en-GB" dirty="0"/>
              <a:t> FILM AT</a:t>
            </a:r>
          </a:p>
          <a:p>
            <a:pPr indent="-228600" eaLnBrk="1" hangingPunct="1"/>
            <a:endParaRPr lang="en-GB" dirty="0"/>
          </a:p>
          <a:p>
            <a:pPr indent="-228600" eaLnBrk="1" hangingPunct="1"/>
            <a:r>
              <a:rPr lang="en-GB" dirty="0"/>
              <a:t>https://www.youtube.com/watch?v=tYYMRd39wcE&amp;t=201s</a:t>
            </a:r>
          </a:p>
          <a:p>
            <a:pPr indent="-228600" eaLnBrk="1" hangingPunct="1"/>
            <a:endParaRPr lang="en-GB" dirty="0"/>
          </a:p>
          <a:p>
            <a:pPr indent="-228600" eaLnBrk="1" hangingPunct="1"/>
            <a:endParaRPr lang="en-GB" dirty="0"/>
          </a:p>
          <a:p>
            <a:pPr indent="-228600" eaLnBrk="1" hangingPunct="1"/>
            <a:r>
              <a:rPr lang="en-GB" b="0" dirty="0"/>
              <a:t>OTHER</a:t>
            </a:r>
            <a:r>
              <a:rPr lang="en-GB" b="0" baseline="0" dirty="0"/>
              <a:t> SUITABLE FILMS FROM OUR RANGE ARE</a:t>
            </a:r>
          </a:p>
          <a:p>
            <a:pPr indent="-228600" eaLnBrk="1" hangingPunct="1"/>
            <a:endParaRPr lang="en-GB" b="0" baseline="0" dirty="0"/>
          </a:p>
          <a:p>
            <a:pPr indent="-228600" eaLnBrk="1" hangingPunct="1"/>
            <a:r>
              <a:rPr lang="en-GB" b="0" baseline="0" dirty="0"/>
              <a:t>Tiana and Star’s story: https://www.youtube.com/watch?v=6b7cWvMlw8Y</a:t>
            </a:r>
          </a:p>
          <a:p>
            <a:pPr indent="-228600" eaLnBrk="1" hangingPunct="1"/>
            <a:r>
              <a:rPr lang="en-GB" b="0" dirty="0" err="1"/>
              <a:t>Carys</a:t>
            </a:r>
            <a:r>
              <a:rPr lang="en-GB" b="0" dirty="0"/>
              <a:t> and George’s storyhttps://www.youtube.com/watch?v=d8B-rdUrO9U</a:t>
            </a:r>
          </a:p>
          <a:p>
            <a:pPr indent="-228600" eaLnBrk="1" hangingPunct="1"/>
            <a:endParaRPr lang="en-GB" b="0" dirty="0"/>
          </a:p>
          <a:p>
            <a:pPr marL="0" marR="0" indent="-228600" algn="l" defTabSz="914400" rtl="0" eaLnBrk="1" fontAlgn="auto" latinLnBrk="0" hangingPunct="1">
              <a:lnSpc>
                <a:spcPct val="100000"/>
              </a:lnSpc>
              <a:spcBef>
                <a:spcPts val="0"/>
              </a:spcBef>
              <a:spcAft>
                <a:spcPts val="0"/>
              </a:spcAft>
              <a:buClrTx/>
              <a:buSzTx/>
              <a:buFontTx/>
              <a:buNone/>
              <a:tabLst/>
              <a:defRPr/>
            </a:pPr>
            <a:endParaRPr lang="en-GB" dirty="0">
              <a:hlinkClick r:id="rId3"/>
            </a:endParaRPr>
          </a:p>
          <a:p>
            <a:pPr indent="-228600" eaLnBrk="1" hangingPunct="1"/>
            <a:endParaRPr lang="en-GB" b="0" dirty="0"/>
          </a:p>
          <a:p>
            <a:pPr marL="0" marR="0" indent="-228600" algn="l" defTabSz="914400" rtl="0" eaLnBrk="1" fontAlgn="auto" latinLnBrk="0" hangingPunct="1">
              <a:lnSpc>
                <a:spcPct val="100000"/>
              </a:lnSpc>
              <a:spcBef>
                <a:spcPts val="0"/>
              </a:spcBef>
              <a:spcAft>
                <a:spcPts val="0"/>
              </a:spcAft>
              <a:buClrTx/>
              <a:buSzTx/>
              <a:buFontTx/>
              <a:buNone/>
              <a:tabLst/>
              <a:defRPr/>
            </a:pPr>
            <a:r>
              <a:rPr lang="en-GB" b="1" dirty="0"/>
              <a:t>ALL OUR</a:t>
            </a:r>
            <a:r>
              <a:rPr lang="en-GB" b="1" baseline="0" dirty="0"/>
              <a:t> FILMS CAN BE FOUND ONLINE: https://www.jeansforgenesday.org/our-work/who-we-help</a:t>
            </a:r>
            <a:endParaRPr lang="en-GB" b="1" dirty="0"/>
          </a:p>
          <a:p>
            <a:pPr indent="-228600" eaLnBrk="1" hangingPunct="1"/>
            <a:endParaRPr lang="en-GB" b="0" dirty="0"/>
          </a:p>
          <a:p>
            <a:pPr indent="-228600" eaLnBrk="1" hangingPunct="1"/>
            <a:endParaRPr lang="en-GB" b="1" dirty="0"/>
          </a:p>
          <a:p>
            <a:pPr indent="-228600" eaLnBrk="1" hangingPunct="1"/>
            <a:r>
              <a:rPr lang="en-GB" b="1" dirty="0"/>
              <a:t>OR</a:t>
            </a:r>
            <a:endParaRPr lang="en-US" b="1" dirty="0"/>
          </a:p>
          <a:p>
            <a:pPr indent="-228600" eaLnBrk="1" hangingPunct="1"/>
            <a:endParaRPr lang="en-US" dirty="0"/>
          </a:p>
          <a:p>
            <a:pPr indent="-228600" eaLnBrk="1" hangingPunct="1"/>
            <a:r>
              <a:rPr lang="en-US" dirty="0"/>
              <a:t>This could be an opportunity to tell the story of your child or a child you know. </a:t>
            </a:r>
            <a:endParaRPr lang="en-GB" dirty="0"/>
          </a:p>
          <a:p>
            <a:pPr indent="-228600"/>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8</a:t>
            </a:fld>
            <a:endParaRPr lang="en-GB"/>
          </a:p>
        </p:txBody>
      </p:sp>
    </p:spTree>
    <p:extLst>
      <p:ext uri="{BB962C8B-B14F-4D97-AF65-F5344CB8AC3E}">
        <p14:creationId xmlns:p14="http://schemas.microsoft.com/office/powerpoint/2010/main" val="3895870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Coming into school today </a:t>
            </a:r>
            <a:r>
              <a:rPr lang="en-GB" baseline="0" dirty="0"/>
              <a:t>in our favourite pair of jeans and paying £1 means we’re raising money to help children like Ashley to get the help they need to cope with their genetic condition.</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As well as wearing our jeans, we’ll also be … </a:t>
            </a:r>
          </a:p>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i="1" baseline="0" dirty="0"/>
              <a:t>*</a:t>
            </a:r>
            <a:r>
              <a:rPr lang="en-GB" i="0" cap="all" baseline="0" dirty="0"/>
              <a:t>please insert the other activities you have planned to celebrate the Day such as: holding a cake sale, hosting A ‘CUSTOMISE YOUR DENIM’ AFTERNOON, putting on a sponsored denim talent show </a:t>
            </a:r>
            <a:r>
              <a:rPr lang="en-GB" i="1" baseline="0" dirty="0">
                <a:solidFill>
                  <a:schemeClr val="tx1"/>
                </a:solidFill>
              </a:rPr>
              <a:t>For more ideas, please visit </a:t>
            </a:r>
            <a:endParaRPr lang="en-GB" i="1"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i="1" dirty="0">
              <a:solidFill>
                <a:schemeClr val="tx1"/>
              </a:solidFill>
            </a:endParaRPr>
          </a:p>
          <a:p>
            <a:pPr>
              <a:defRPr/>
            </a:pPr>
            <a:r>
              <a:rPr lang="en-GB" i="1" dirty="0"/>
              <a:t>https://www.jeansforgenesday.org/schools/primary-fundraising-ideas</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9</a:t>
            </a:fld>
            <a:endParaRPr lang="en-GB"/>
          </a:p>
        </p:txBody>
      </p:sp>
    </p:spTree>
    <p:extLst>
      <p:ext uri="{BB962C8B-B14F-4D97-AF65-F5344CB8AC3E}">
        <p14:creationId xmlns:p14="http://schemas.microsoft.com/office/powerpoint/2010/main" val="1460815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
        <p:nvSpPr>
          <p:cNvPr id="9" name="Title 1"/>
          <p:cNvSpPr>
            <a:spLocks noGrp="1"/>
          </p:cNvSpPr>
          <p:nvPr>
            <p:ph type="title"/>
          </p:nvPr>
        </p:nvSpPr>
        <p:spPr>
          <a:xfrm>
            <a:off x="1691680" y="186911"/>
            <a:ext cx="7056784" cy="1143000"/>
          </a:xfrm>
        </p:spPr>
        <p:txBody>
          <a:bodyPr>
            <a:normAutofit/>
          </a:bodyPr>
          <a:lstStyle>
            <a:lvl1pPr>
              <a:defRPr lang="en-US" sz="3200" b="1" kern="1200" spc="300" dirty="0" smtClean="0">
                <a:solidFill>
                  <a:schemeClr val="tx1"/>
                </a:solidFill>
                <a:latin typeface="Avenir LT Std 55 Roman" pitchFamily="34" charset="0"/>
                <a:ea typeface="+mn-ea"/>
                <a:cs typeface="+mn-cs"/>
              </a:defRPr>
            </a:lvl1pPr>
          </a:lstStyle>
          <a:p>
            <a:r>
              <a:rPr lang="en-US" dirty="0"/>
              <a:t>Click to edit Master title style</a:t>
            </a:r>
            <a:endParaRPr lang="en-GB" dirty="0"/>
          </a:p>
        </p:txBody>
      </p:sp>
    </p:spTree>
    <p:extLst>
      <p:ext uri="{BB962C8B-B14F-4D97-AF65-F5344CB8AC3E}">
        <p14:creationId xmlns:p14="http://schemas.microsoft.com/office/powerpoint/2010/main" val="42359687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2781E72-AFB6-40B5-99CB-DC1A464120F3}" type="datetimeFigureOut">
              <a:rPr lang="en-GB" smtClean="0"/>
              <a:t>05/09/2019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FC0A96C-A95F-40D1-9416-FDD27552848E}" type="slidenum">
              <a:rPr lang="en-GB" smtClean="0"/>
              <a:t>‹#›</a:t>
            </a:fld>
            <a:endParaRPr lang="en-GB"/>
          </a:p>
        </p:txBody>
      </p:sp>
    </p:spTree>
    <p:extLst>
      <p:ext uri="{BB962C8B-B14F-4D97-AF65-F5344CB8AC3E}">
        <p14:creationId xmlns:p14="http://schemas.microsoft.com/office/powerpoint/2010/main" val="9238416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2781E72-AFB6-40B5-99CB-DC1A464120F3}" type="datetimeFigureOut">
              <a:rPr lang="en-GB" smtClean="0"/>
              <a:t>05/09/2019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FC0A96C-A95F-40D1-9416-FDD27552848E}" type="slidenum">
              <a:rPr lang="en-GB" smtClean="0"/>
              <a:t>‹#›</a:t>
            </a:fld>
            <a:endParaRPr lang="en-GB"/>
          </a:p>
        </p:txBody>
      </p:sp>
    </p:spTree>
    <p:extLst>
      <p:ext uri="{BB962C8B-B14F-4D97-AF65-F5344CB8AC3E}">
        <p14:creationId xmlns:p14="http://schemas.microsoft.com/office/powerpoint/2010/main" val="15975666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E2781E72-AFB6-40B5-99CB-DC1A464120F3}"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FC0A96C-A95F-40D1-9416-FDD27552848E}" type="slidenum">
              <a:rPr lang="en-GB" smtClean="0"/>
              <a:t>‹#›</a:t>
            </a:fld>
            <a:endParaRPr lang="en-GB"/>
          </a:p>
        </p:txBody>
      </p:sp>
    </p:spTree>
    <p:extLst>
      <p:ext uri="{BB962C8B-B14F-4D97-AF65-F5344CB8AC3E}">
        <p14:creationId xmlns:p14="http://schemas.microsoft.com/office/powerpoint/2010/main" val="8116441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E2781E72-AFB6-40B5-99CB-DC1A464120F3}"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FC0A96C-A95F-40D1-9416-FDD27552848E}" type="slidenum">
              <a:rPr lang="en-GB" smtClean="0"/>
              <a:t>‹#›</a:t>
            </a:fld>
            <a:endParaRPr lang="en-GB"/>
          </a:p>
        </p:txBody>
      </p:sp>
    </p:spTree>
    <p:extLst>
      <p:ext uri="{BB962C8B-B14F-4D97-AF65-F5344CB8AC3E}">
        <p14:creationId xmlns:p14="http://schemas.microsoft.com/office/powerpoint/2010/main" val="6064645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US" sz="3200" b="1" kern="1200" spc="300" dirty="0" smtClean="0">
                <a:solidFill>
                  <a:schemeClr val="tx1"/>
                </a:solidFill>
                <a:latin typeface="Avenir LT Std 55 Roman" pitchFamily="34" charset="0"/>
                <a:ea typeface="+mn-ea"/>
                <a:cs typeface="+mn-cs"/>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Tree>
    <p:extLst>
      <p:ext uri="{BB962C8B-B14F-4D97-AF65-F5344CB8AC3E}">
        <p14:creationId xmlns:p14="http://schemas.microsoft.com/office/powerpoint/2010/main" val="21411824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E2781E72-AFB6-40B5-99CB-DC1A464120F3}"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FC0A96C-A95F-40D1-9416-FDD27552848E}" type="slidenum">
              <a:rPr lang="en-GB" smtClean="0"/>
              <a:t>‹#›</a:t>
            </a:fld>
            <a:endParaRPr lang="en-GB"/>
          </a:p>
        </p:txBody>
      </p:sp>
    </p:spTree>
    <p:extLst>
      <p:ext uri="{BB962C8B-B14F-4D97-AF65-F5344CB8AC3E}">
        <p14:creationId xmlns:p14="http://schemas.microsoft.com/office/powerpoint/2010/main" val="3807619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E2781E72-AFB6-40B5-99CB-DC1A464120F3}"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FC0A96C-A95F-40D1-9416-FDD27552848E}" type="slidenum">
              <a:rPr lang="en-GB" smtClean="0"/>
              <a:t>‹#›</a:t>
            </a:fld>
            <a:endParaRPr lang="en-GB"/>
          </a:p>
        </p:txBody>
      </p:sp>
    </p:spTree>
    <p:extLst>
      <p:ext uri="{BB962C8B-B14F-4D97-AF65-F5344CB8AC3E}">
        <p14:creationId xmlns:p14="http://schemas.microsoft.com/office/powerpoint/2010/main" val="13532198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781E72-AFB6-40B5-99CB-DC1A464120F3}"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FC0A96C-A95F-40D1-9416-FDD27552848E}" type="slidenum">
              <a:rPr lang="en-GB" smtClean="0"/>
              <a:t>‹#›</a:t>
            </a:fld>
            <a:endParaRPr lang="en-GB"/>
          </a:p>
        </p:txBody>
      </p:sp>
    </p:spTree>
    <p:extLst>
      <p:ext uri="{BB962C8B-B14F-4D97-AF65-F5344CB8AC3E}">
        <p14:creationId xmlns:p14="http://schemas.microsoft.com/office/powerpoint/2010/main" val="1660477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E2781E72-AFB6-40B5-99CB-DC1A464120F3}" type="datetimeFigureOut">
              <a:rPr lang="en-GB" smtClean="0"/>
              <a:t>05/09/2019</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FC0A96C-A95F-40D1-9416-FDD27552848E}" type="slidenum">
              <a:rPr lang="en-GB" smtClean="0"/>
              <a:t>‹#›</a:t>
            </a:fld>
            <a:endParaRPr lang="en-GB"/>
          </a:p>
        </p:txBody>
      </p:sp>
    </p:spTree>
    <p:extLst>
      <p:ext uri="{BB962C8B-B14F-4D97-AF65-F5344CB8AC3E}">
        <p14:creationId xmlns:p14="http://schemas.microsoft.com/office/powerpoint/2010/main" val="9586315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E2781E72-AFB6-40B5-99CB-DC1A464120F3}" type="datetimeFigureOut">
              <a:rPr lang="en-GB" smtClean="0"/>
              <a:t>05/09/2019</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FC0A96C-A95F-40D1-9416-FDD27552848E}" type="slidenum">
              <a:rPr lang="en-GB" smtClean="0"/>
              <a:t>‹#›</a:t>
            </a:fld>
            <a:endParaRPr lang="en-GB"/>
          </a:p>
        </p:txBody>
      </p:sp>
    </p:spTree>
    <p:extLst>
      <p:ext uri="{BB962C8B-B14F-4D97-AF65-F5344CB8AC3E}">
        <p14:creationId xmlns:p14="http://schemas.microsoft.com/office/powerpoint/2010/main" val="301907435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E2781E72-AFB6-40B5-99CB-DC1A464120F3}" type="datetimeFigureOut">
              <a:rPr lang="en-GB" smtClean="0"/>
              <a:t>05/09/2019</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FC0A96C-A95F-40D1-9416-FDD27552848E}" type="slidenum">
              <a:rPr lang="en-GB" smtClean="0"/>
              <a:t>‹#›</a:t>
            </a:fld>
            <a:endParaRPr lang="en-GB"/>
          </a:p>
        </p:txBody>
      </p:sp>
    </p:spTree>
    <p:extLst>
      <p:ext uri="{BB962C8B-B14F-4D97-AF65-F5344CB8AC3E}">
        <p14:creationId xmlns:p14="http://schemas.microsoft.com/office/powerpoint/2010/main" val="3768083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2781E72-AFB6-40B5-99CB-DC1A464120F3}" type="datetimeFigureOut">
              <a:rPr lang="en-GB" smtClean="0"/>
              <a:t>05/09/2019</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FC0A96C-A95F-40D1-9416-FDD27552848E}" type="slidenum">
              <a:rPr lang="en-GB" smtClean="0"/>
              <a:t>‹#›</a:t>
            </a:fld>
            <a:endParaRPr lang="en-GB"/>
          </a:p>
        </p:txBody>
      </p:sp>
    </p:spTree>
    <p:extLst>
      <p:ext uri="{BB962C8B-B14F-4D97-AF65-F5344CB8AC3E}">
        <p14:creationId xmlns:p14="http://schemas.microsoft.com/office/powerpoint/2010/main" val="417005286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0017D2-DFD6-456C-9E55-1D4BD053F6C1}" type="datetimeFigureOut">
              <a:rPr lang="en-GB" smtClean="0"/>
              <a:t>05/09/2019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BEDBAA-AC7A-4F66-B558-68D7AD7C01EC}" type="slidenum">
              <a:rPr lang="en-GB" smtClean="0"/>
              <a:t>‹#›</a:t>
            </a:fld>
            <a:endParaRPr lang="en-GB"/>
          </a:p>
        </p:txBody>
      </p:sp>
    </p:spTree>
    <p:extLst>
      <p:ext uri="{BB962C8B-B14F-4D97-AF65-F5344CB8AC3E}">
        <p14:creationId xmlns:p14="http://schemas.microsoft.com/office/powerpoint/2010/main" val="3969992847"/>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lang="en-US" sz="4400" b="1" kern="1200" spc="300" smtClean="0">
          <a:solidFill>
            <a:schemeClr val="tx1"/>
          </a:solidFill>
          <a:latin typeface="Avenir LT Std 55 Roman" pitchFamily="34" charset="0"/>
          <a:ea typeface="+mn-ea"/>
          <a:cs typeface="+mn-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781E72-AFB6-40B5-99CB-DC1A464120F3}" type="datetimeFigureOut">
              <a:rPr lang="en-GB" smtClean="0"/>
              <a:t>05/09/2019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FC0A96C-A95F-40D1-9416-FDD27552848E}" type="slidenum">
              <a:rPr lang="en-GB" smtClean="0"/>
              <a:t>‹#›</a:t>
            </a:fld>
            <a:endParaRPr lang="en-GB"/>
          </a:p>
        </p:txBody>
      </p:sp>
    </p:spTree>
    <p:extLst>
      <p:ext uri="{BB962C8B-B14F-4D97-AF65-F5344CB8AC3E}">
        <p14:creationId xmlns:p14="http://schemas.microsoft.com/office/powerpoint/2010/main" val="3857786950"/>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2.jpg"/><Relationship Id="rId7"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G"/><Relationship Id="rId9"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755576" y="2399504"/>
            <a:ext cx="7632848" cy="3046988"/>
          </a:xfrm>
          <a:prstGeom prst="rect">
            <a:avLst/>
          </a:prstGeom>
          <a:noFill/>
        </p:spPr>
        <p:txBody>
          <a:bodyPr wrap="square" rtlCol="0">
            <a:spAutoFit/>
          </a:bodyPr>
          <a:lstStyle/>
          <a:p>
            <a:pPr algn="ctr"/>
            <a:r>
              <a:rPr lang="en-GB" sz="9600" b="1" dirty="0">
                <a:solidFill>
                  <a:srgbClr val="344DC5"/>
                </a:solidFill>
                <a:latin typeface="Magical brush" pitchFamily="50" charset="0"/>
              </a:rPr>
              <a:t>WHAT GENES MEAN</a:t>
            </a:r>
          </a:p>
        </p:txBody>
      </p:sp>
      <p:pic>
        <p:nvPicPr>
          <p:cNvPr id="8" name="Picture 2" descr="K:\@Image Library\JEANS FOR GENES\LOGOS\WJCL_Rivet_CMYK_AW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6554" y="116632"/>
            <a:ext cx="2298849" cy="2282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86851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bwMode="auto">
          <a:xfrm>
            <a:off x="323528" y="260648"/>
            <a:ext cx="9094776" cy="36004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1200" b="0" i="0">
                <a:solidFill>
                  <a:srgbClr val="3C3737"/>
                </a:solidFill>
                <a:latin typeface="Avenir Next Regular"/>
                <a:ea typeface="IB Fedra" pitchFamily="34" charset="0"/>
                <a:cs typeface="Avenir Next Regular"/>
              </a:defRPr>
            </a:lvl1pPr>
            <a:lvl2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2pPr>
            <a:lvl3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3pPr>
            <a:lvl4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4pPr>
            <a:lvl5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5pPr>
            <a:lvl6pPr marL="4572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6pPr>
            <a:lvl7pPr marL="9144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7pPr>
            <a:lvl8pPr marL="13716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8pPr>
            <a:lvl9pPr marL="18288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9pPr>
          </a:lstStyle>
          <a:p>
            <a:r>
              <a:rPr lang="en-GB" sz="3600" dirty="0">
                <a:solidFill>
                  <a:srgbClr val="344DC5"/>
                </a:solidFill>
                <a:latin typeface="Magical brush" pitchFamily="50" charset="0"/>
                <a:cs typeface="Avenir LT Std 85 Heavy"/>
              </a:rPr>
              <a:t>Our money makes a real difference…</a:t>
            </a:r>
          </a:p>
        </p:txBody>
      </p:sp>
      <p:sp>
        <p:nvSpPr>
          <p:cNvPr id="12" name="TextBox 11"/>
          <p:cNvSpPr txBox="1"/>
          <p:nvPr/>
        </p:nvSpPr>
        <p:spPr>
          <a:xfrm>
            <a:off x="-16958" y="1178082"/>
            <a:ext cx="4032448" cy="1015663"/>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b="0" spc="300" dirty="0">
                <a:solidFill>
                  <a:srgbClr val="344DC5"/>
                </a:solidFill>
                <a:latin typeface="+mn-lt"/>
              </a:rPr>
              <a:t>Equipment, like a specialist wheelchair, or frame</a:t>
            </a:r>
          </a:p>
        </p:txBody>
      </p:sp>
      <p:sp>
        <p:nvSpPr>
          <p:cNvPr id="13" name="TextBox 12"/>
          <p:cNvSpPr txBox="1"/>
          <p:nvPr/>
        </p:nvSpPr>
        <p:spPr>
          <a:xfrm>
            <a:off x="5111552" y="3489166"/>
            <a:ext cx="4032448" cy="400110"/>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b="0" spc="300" dirty="0">
                <a:solidFill>
                  <a:srgbClr val="344DC5"/>
                </a:solidFill>
                <a:latin typeface="+mn-lt"/>
              </a:rPr>
              <a:t>Nursing and care services</a:t>
            </a:r>
          </a:p>
        </p:txBody>
      </p:sp>
      <p:sp>
        <p:nvSpPr>
          <p:cNvPr id="14" name="TextBox 13"/>
          <p:cNvSpPr txBox="1"/>
          <p:nvPr/>
        </p:nvSpPr>
        <p:spPr>
          <a:xfrm>
            <a:off x="0" y="5424400"/>
            <a:ext cx="4032448" cy="707886"/>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b="0" spc="300" dirty="0">
                <a:solidFill>
                  <a:srgbClr val="344DC5"/>
                </a:solidFill>
                <a:latin typeface="+mn-lt"/>
              </a:rPr>
              <a:t>Respite or a well-deserved holiday</a:t>
            </a:r>
          </a:p>
        </p:txBody>
      </p:sp>
      <p:pic>
        <p:nvPicPr>
          <p:cNvPr id="15" name="Picture 1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211960" y="967211"/>
            <a:ext cx="4855773" cy="1839694"/>
          </a:xfrm>
          <a:prstGeom prst="rect">
            <a:avLst/>
          </a:prstGeom>
          <a:ln w="28575">
            <a:solidFill>
              <a:srgbClr val="FFE600"/>
            </a:solidFill>
          </a:ln>
        </p:spPr>
      </p:pic>
      <p:pic>
        <p:nvPicPr>
          <p:cNvPr id="16" name="Picture 1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9115" y="2924944"/>
            <a:ext cx="4933190" cy="1836330"/>
          </a:xfrm>
          <a:prstGeom prst="rect">
            <a:avLst/>
          </a:prstGeom>
          <a:ln w="28575">
            <a:solidFill>
              <a:srgbClr val="FFE600"/>
            </a:solidFill>
          </a:ln>
        </p:spPr>
      </p:pic>
      <p:pic>
        <p:nvPicPr>
          <p:cNvPr id="17" name="Picture 1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111805" y="4865494"/>
            <a:ext cx="4811229" cy="1825699"/>
          </a:xfrm>
          <a:prstGeom prst="rect">
            <a:avLst/>
          </a:prstGeom>
          <a:ln w="28575">
            <a:solidFill>
              <a:srgbClr val="FFE600"/>
            </a:solidFill>
          </a:ln>
        </p:spPr>
      </p:pic>
    </p:spTree>
    <p:extLst>
      <p:ext uri="{BB962C8B-B14F-4D97-AF65-F5344CB8AC3E}">
        <p14:creationId xmlns:p14="http://schemas.microsoft.com/office/powerpoint/2010/main" val="3443556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0208CE85-1813-4AB4-97D5-5336227B09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16632"/>
            <a:ext cx="9205916" cy="6580477"/>
          </a:xfrm>
          <a:prstGeom prst="rect">
            <a:avLst/>
          </a:prstGeom>
        </p:spPr>
      </p:pic>
    </p:spTree>
    <p:extLst>
      <p:ext uri="{BB962C8B-B14F-4D97-AF65-F5344CB8AC3E}">
        <p14:creationId xmlns:p14="http://schemas.microsoft.com/office/powerpoint/2010/main" val="2040488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4"/>
          <p:cNvSpPr txBox="1">
            <a:spLocks/>
          </p:cNvSpPr>
          <p:nvPr/>
        </p:nvSpPr>
        <p:spPr>
          <a:xfrm>
            <a:off x="475550" y="563196"/>
            <a:ext cx="8272914" cy="974840"/>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sz="3400" b="0" dirty="0">
                <a:solidFill>
                  <a:srgbClr val="344DC5"/>
                </a:solidFill>
                <a:latin typeface="Magical brush" pitchFamily="50" charset="0"/>
              </a:rPr>
              <a:t>Two words that sound the same…</a:t>
            </a:r>
          </a:p>
        </p:txBody>
      </p:sp>
      <p:sp>
        <p:nvSpPr>
          <p:cNvPr id="10" name="TextBox 9"/>
          <p:cNvSpPr txBox="1"/>
          <p:nvPr/>
        </p:nvSpPr>
        <p:spPr>
          <a:xfrm>
            <a:off x="613535" y="1988840"/>
            <a:ext cx="3800412" cy="1569660"/>
          </a:xfrm>
          <a:prstGeom prst="rect">
            <a:avLst/>
          </a:prstGeom>
          <a:solidFill>
            <a:srgbClr val="FFE600"/>
          </a:solidFill>
        </p:spPr>
        <p:txBody>
          <a:bodyPr wrap="square" rtlCol="0">
            <a:spAutoFit/>
          </a:bodyPr>
          <a:lstStyle/>
          <a:p>
            <a:pPr algn="ctr"/>
            <a:r>
              <a:rPr lang="en-GB" sz="9600" dirty="0">
                <a:solidFill>
                  <a:srgbClr val="344DC5"/>
                </a:solidFill>
                <a:latin typeface="Magical brush" pitchFamily="50" charset="0"/>
              </a:rPr>
              <a:t>JEANS</a:t>
            </a:r>
          </a:p>
        </p:txBody>
      </p:sp>
      <p:sp>
        <p:nvSpPr>
          <p:cNvPr id="11" name="TextBox 10"/>
          <p:cNvSpPr txBox="1"/>
          <p:nvPr/>
        </p:nvSpPr>
        <p:spPr>
          <a:xfrm>
            <a:off x="4427984" y="4149080"/>
            <a:ext cx="3816424" cy="1569660"/>
          </a:xfrm>
          <a:prstGeom prst="rect">
            <a:avLst/>
          </a:prstGeom>
          <a:solidFill>
            <a:srgbClr val="FFE600"/>
          </a:solidFill>
        </p:spPr>
        <p:txBody>
          <a:bodyPr wrap="square" rtlCol="0">
            <a:spAutoFit/>
          </a:bodyPr>
          <a:lstStyle/>
          <a:p>
            <a:pPr algn="ctr"/>
            <a:r>
              <a:rPr lang="en-GB" sz="9600" dirty="0">
                <a:solidFill>
                  <a:srgbClr val="344DC5"/>
                </a:solidFill>
                <a:latin typeface="Magical brush" pitchFamily="50" charset="0"/>
              </a:rPr>
              <a:t>GENES</a:t>
            </a:r>
          </a:p>
        </p:txBody>
      </p:sp>
    </p:spTree>
    <p:extLst>
      <p:ext uri="{BB962C8B-B14F-4D97-AF65-F5344CB8AC3E}">
        <p14:creationId xmlns:p14="http://schemas.microsoft.com/office/powerpoint/2010/main" val="33127044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a:xfrm>
            <a:off x="543576" y="110263"/>
            <a:ext cx="4964527" cy="577793"/>
          </a:xfrm>
          <a:noFill/>
          <a:ln>
            <a:noFill/>
          </a:ln>
        </p:spPr>
        <p:txBody>
          <a:bodyPr>
            <a:noAutofit/>
          </a:bodyPr>
          <a:lstStyle/>
          <a:p>
            <a:pPr algn="l"/>
            <a:r>
              <a:rPr lang="en-GB" b="0" dirty="0">
                <a:solidFill>
                  <a:srgbClr val="344DC5"/>
                </a:solidFill>
                <a:latin typeface="Magical brush" pitchFamily="50" charset="0"/>
              </a:rPr>
              <a:t>Genes are like…</a:t>
            </a:r>
          </a:p>
        </p:txBody>
      </p:sp>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8625" t="7021" r="3798" b="12872"/>
          <a:stretch/>
        </p:blipFill>
        <p:spPr>
          <a:xfrm>
            <a:off x="508112" y="978794"/>
            <a:ext cx="8127776" cy="4906851"/>
          </a:xfrm>
          <a:prstGeom prst="rect">
            <a:avLst/>
          </a:prstGeom>
        </p:spPr>
      </p:pic>
    </p:spTree>
    <p:extLst>
      <p:ext uri="{BB962C8B-B14F-4D97-AF65-F5344CB8AC3E}">
        <p14:creationId xmlns:p14="http://schemas.microsoft.com/office/powerpoint/2010/main" val="641462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5412" t="21078" r="7565" b="-682"/>
          <a:stretch/>
        </p:blipFill>
        <p:spPr>
          <a:xfrm>
            <a:off x="527780" y="980728"/>
            <a:ext cx="8148676" cy="4969312"/>
          </a:xfrm>
          <a:prstGeom prst="rect">
            <a:avLst/>
          </a:prstGeom>
        </p:spPr>
      </p:pic>
      <p:sp>
        <p:nvSpPr>
          <p:cNvPr id="7" name="Title 3"/>
          <p:cNvSpPr txBox="1">
            <a:spLocks/>
          </p:cNvSpPr>
          <p:nvPr/>
        </p:nvSpPr>
        <p:spPr>
          <a:xfrm>
            <a:off x="543577" y="188640"/>
            <a:ext cx="2156215" cy="577793"/>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solidFill>
                  <a:schemeClr val="tx1"/>
                </a:solidFill>
                <a:latin typeface="Avenir LT Std 55 Roman" pitchFamily="34" charset="0"/>
                <a:ea typeface="+mn-ea"/>
                <a:cs typeface="+mn-cs"/>
              </a:defRPr>
            </a:lvl1pPr>
          </a:lstStyle>
          <a:p>
            <a:pPr algn="l"/>
            <a:r>
              <a:rPr lang="en-GB" b="0" dirty="0">
                <a:solidFill>
                  <a:srgbClr val="344DC5"/>
                </a:solidFill>
                <a:latin typeface="Magical brush" pitchFamily="50" charset="0"/>
              </a:rPr>
              <a:t>…LEGO!</a:t>
            </a:r>
          </a:p>
        </p:txBody>
      </p:sp>
    </p:spTree>
    <p:extLst>
      <p:ext uri="{BB962C8B-B14F-4D97-AF65-F5344CB8AC3E}">
        <p14:creationId xmlns:p14="http://schemas.microsoft.com/office/powerpoint/2010/main" val="27681422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3"/>
          <p:cNvSpPr>
            <a:spLocks noGrp="1"/>
          </p:cNvSpPr>
          <p:nvPr>
            <p:ph type="title"/>
          </p:nvPr>
        </p:nvSpPr>
        <p:spPr>
          <a:xfrm>
            <a:off x="543576" y="188640"/>
            <a:ext cx="7628824" cy="577793"/>
          </a:xfrm>
          <a:noFill/>
          <a:ln>
            <a:noFill/>
          </a:ln>
        </p:spPr>
        <p:txBody>
          <a:bodyPr>
            <a:noAutofit/>
          </a:bodyPr>
          <a:lstStyle/>
          <a:p>
            <a:pPr algn="l"/>
            <a:r>
              <a:rPr lang="en-GB" b="0" dirty="0">
                <a:solidFill>
                  <a:srgbClr val="344DC5"/>
                </a:solidFill>
                <a:latin typeface="Magical brush" pitchFamily="50" charset="0"/>
              </a:rPr>
              <a:t>Instructions for the body</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5412" t="21078" r="7565" b="-18979"/>
          <a:stretch/>
        </p:blipFill>
        <p:spPr>
          <a:xfrm>
            <a:off x="527780" y="980727"/>
            <a:ext cx="8148676" cy="6111507"/>
          </a:xfrm>
          <a:prstGeom prst="rect">
            <a:avLst/>
          </a:prstGeom>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525" y="971550"/>
            <a:ext cx="8108950" cy="4919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03057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1596" t="8424" r="15237" b="15875"/>
          <a:stretch/>
        </p:blipFill>
        <p:spPr>
          <a:xfrm>
            <a:off x="532013" y="1340768"/>
            <a:ext cx="8064896" cy="4893973"/>
          </a:xfrm>
          <a:prstGeom prst="rect">
            <a:avLst/>
          </a:prstGeom>
        </p:spPr>
      </p:pic>
      <p:sp>
        <p:nvSpPr>
          <p:cNvPr id="8" name="Title 1"/>
          <p:cNvSpPr>
            <a:spLocks noGrp="1"/>
          </p:cNvSpPr>
          <p:nvPr>
            <p:ph type="title"/>
          </p:nvPr>
        </p:nvSpPr>
        <p:spPr>
          <a:xfrm>
            <a:off x="467544" y="332656"/>
            <a:ext cx="7848872" cy="649801"/>
          </a:xfrm>
          <a:noFill/>
          <a:ln>
            <a:noFill/>
          </a:ln>
        </p:spPr>
        <p:txBody>
          <a:bodyPr>
            <a:noAutofit/>
          </a:bodyPr>
          <a:lstStyle/>
          <a:p>
            <a:pPr algn="l"/>
            <a:r>
              <a:rPr lang="en-GB" b="0" dirty="0">
                <a:solidFill>
                  <a:srgbClr val="344DC5"/>
                </a:solidFill>
                <a:latin typeface="Magical brush" pitchFamily="50" charset="0"/>
              </a:rPr>
              <a:t>What happens when something is missing?</a:t>
            </a:r>
          </a:p>
        </p:txBody>
      </p:sp>
    </p:spTree>
    <p:extLst>
      <p:ext uri="{BB962C8B-B14F-4D97-AF65-F5344CB8AC3E}">
        <p14:creationId xmlns:p14="http://schemas.microsoft.com/office/powerpoint/2010/main" val="25715937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4"/>
          <p:cNvSpPr txBox="1">
            <a:spLocks/>
          </p:cNvSpPr>
          <p:nvPr/>
        </p:nvSpPr>
        <p:spPr>
          <a:xfrm>
            <a:off x="570344" y="116632"/>
            <a:ext cx="8106112" cy="1271751"/>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sz="3000" b="0" dirty="0">
                <a:solidFill>
                  <a:srgbClr val="344DC5"/>
                </a:solidFill>
                <a:latin typeface="Magical brush" pitchFamily="50" charset="0"/>
              </a:rPr>
              <a:t>What happens when there is a problem with the instructions in our bodies?</a:t>
            </a: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59" y="1562016"/>
            <a:ext cx="2557631" cy="2571880"/>
          </a:xfrm>
          <a:prstGeom prst="rect">
            <a:avLst/>
          </a:prstGeom>
        </p:spPr>
      </p:pic>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6680" y="1597638"/>
            <a:ext cx="2550507" cy="2536258"/>
          </a:xfrm>
          <a:prstGeom prst="rect">
            <a:avLst/>
          </a:prstGeom>
        </p:spPr>
      </p:pic>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8824" y="1614465"/>
            <a:ext cx="2557631" cy="2557631"/>
          </a:xfrm>
          <a:prstGeom prst="rect">
            <a:avLst/>
          </a:prstGeom>
        </p:spPr>
      </p:pic>
      <p:sp>
        <p:nvSpPr>
          <p:cNvPr id="23" name="TextBox 22"/>
          <p:cNvSpPr txBox="1"/>
          <p:nvPr/>
        </p:nvSpPr>
        <p:spPr>
          <a:xfrm>
            <a:off x="611559" y="4272677"/>
            <a:ext cx="2188465" cy="2062103"/>
          </a:xfrm>
          <a:prstGeom prst="rect">
            <a:avLst/>
          </a:prstGeom>
          <a:noFill/>
        </p:spPr>
        <p:txBody>
          <a:bodyPr wrap="square" rtlCol="0">
            <a:spAutoFit/>
          </a:bodyPr>
          <a:lstStyle/>
          <a:p>
            <a:pPr algn="ctr"/>
            <a:r>
              <a:rPr lang="en-GB" sz="1600" dirty="0">
                <a:solidFill>
                  <a:srgbClr val="344DC5"/>
                </a:solidFill>
                <a:latin typeface="+mj-lt"/>
                <a:ea typeface="ＭＳ Ｐゴシック" pitchFamily="-110" charset="-128"/>
                <a:cs typeface="Avenir LT Std 55 Roman"/>
              </a:rPr>
              <a:t>Billy, aged 6, has </a:t>
            </a:r>
            <a:br>
              <a:rPr lang="en-GB" sz="1600" dirty="0">
                <a:solidFill>
                  <a:srgbClr val="344DC5"/>
                </a:solidFill>
                <a:latin typeface="+mj-lt"/>
                <a:ea typeface="ＭＳ Ｐゴシック" pitchFamily="-110" charset="-128"/>
                <a:cs typeface="Avenir LT Std 55 Roman"/>
              </a:rPr>
            </a:br>
            <a:r>
              <a:rPr lang="en-GB" sz="1600" dirty="0">
                <a:solidFill>
                  <a:srgbClr val="344DC5"/>
                </a:solidFill>
                <a:latin typeface="+mj-lt"/>
                <a:ea typeface="ＭＳ Ｐゴシック" pitchFamily="-110" charset="-128"/>
                <a:cs typeface="Avenir LT Std 55 Roman"/>
              </a:rPr>
              <a:t>APERT SYNDROME </a:t>
            </a:r>
            <a:endParaRPr lang="en-GB" sz="1600" dirty="0">
              <a:solidFill>
                <a:srgbClr val="344DC5"/>
              </a:solidFill>
              <a:latin typeface="+mj-lt"/>
            </a:endParaRPr>
          </a:p>
          <a:p>
            <a:pPr algn="ctr"/>
            <a:endParaRPr lang="en-GB" sz="1600" dirty="0">
              <a:solidFill>
                <a:srgbClr val="344DC5"/>
              </a:solidFill>
              <a:latin typeface="+mj-lt"/>
            </a:endParaRPr>
          </a:p>
          <a:p>
            <a:pPr algn="ctr"/>
            <a:r>
              <a:rPr lang="en-GB" sz="1600" dirty="0">
                <a:solidFill>
                  <a:srgbClr val="344DC5"/>
                </a:solidFill>
                <a:latin typeface="+mj-lt"/>
              </a:rPr>
              <a:t>The BONES in his head didn’t join up properly, now he has trouble BREATHING and SEEING</a:t>
            </a:r>
          </a:p>
          <a:p>
            <a:pPr algn="ctr"/>
            <a:endParaRPr lang="en-GB" sz="1600" dirty="0">
              <a:solidFill>
                <a:srgbClr val="00B0F0"/>
              </a:solidFill>
              <a:latin typeface="Avenir LT Std 55 Roman" pitchFamily="34" charset="0"/>
              <a:ea typeface="ＭＳ Ｐゴシック" pitchFamily="-110" charset="-128"/>
              <a:cs typeface="Avenir LT Std 55 Roman"/>
            </a:endParaRPr>
          </a:p>
        </p:txBody>
      </p:sp>
      <p:sp>
        <p:nvSpPr>
          <p:cNvPr id="24" name="TextBox 23"/>
          <p:cNvSpPr txBox="1"/>
          <p:nvPr/>
        </p:nvSpPr>
        <p:spPr>
          <a:xfrm>
            <a:off x="3495813" y="4269391"/>
            <a:ext cx="2192240" cy="2062103"/>
          </a:xfrm>
          <a:prstGeom prst="rect">
            <a:avLst/>
          </a:prstGeom>
          <a:noFill/>
        </p:spPr>
        <p:txBody>
          <a:bodyPr wrap="square" rtlCol="0">
            <a:spAutoFit/>
          </a:bodyPr>
          <a:lstStyle/>
          <a:p>
            <a:pPr algn="ctr"/>
            <a:r>
              <a:rPr lang="en-GB" sz="1600" dirty="0">
                <a:solidFill>
                  <a:srgbClr val="344DC5"/>
                </a:solidFill>
                <a:ea typeface="ＭＳ Ｐゴシック" pitchFamily="-110" charset="-128"/>
                <a:cs typeface="Avenir LT Std 55 Roman"/>
              </a:rPr>
              <a:t>Mason, aged 4, has SOTOS SYNDROME  </a:t>
            </a:r>
          </a:p>
          <a:p>
            <a:pPr algn="ctr"/>
            <a:endParaRPr lang="en-GB" sz="1600" dirty="0">
              <a:solidFill>
                <a:srgbClr val="344DC5"/>
              </a:solidFill>
              <a:ea typeface="ＭＳ Ｐゴシック" pitchFamily="-110" charset="-128"/>
            </a:endParaRPr>
          </a:p>
          <a:p>
            <a:pPr algn="ctr"/>
            <a:r>
              <a:rPr lang="en-GB" sz="1600" dirty="0">
                <a:solidFill>
                  <a:srgbClr val="344DC5"/>
                </a:solidFill>
              </a:rPr>
              <a:t>His body GROWS too quickly so he finds it hard to MOVE and is unable to TALK</a:t>
            </a:r>
          </a:p>
          <a:p>
            <a:pPr algn="ctr"/>
            <a:endParaRPr lang="en-GB" sz="1600" dirty="0">
              <a:solidFill>
                <a:srgbClr val="00B0F0"/>
              </a:solidFill>
              <a:ea typeface="ＭＳ Ｐゴシック" pitchFamily="-110" charset="-128"/>
              <a:cs typeface="Avenir LT Std 55 Roman"/>
            </a:endParaRPr>
          </a:p>
        </p:txBody>
      </p:sp>
      <p:sp>
        <p:nvSpPr>
          <p:cNvPr id="25" name="TextBox 24"/>
          <p:cNvSpPr txBox="1"/>
          <p:nvPr/>
        </p:nvSpPr>
        <p:spPr>
          <a:xfrm>
            <a:off x="6118824" y="4269391"/>
            <a:ext cx="2192240" cy="2308324"/>
          </a:xfrm>
          <a:prstGeom prst="rect">
            <a:avLst/>
          </a:prstGeom>
          <a:noFill/>
          <a:ln>
            <a:noFill/>
          </a:ln>
        </p:spPr>
        <p:txBody>
          <a:bodyPr wrap="square" rtlCol="0">
            <a:spAutoFit/>
          </a:bodyPr>
          <a:lstStyle/>
          <a:p>
            <a:pPr algn="ctr"/>
            <a:r>
              <a:rPr lang="en-GB" sz="1600" dirty="0">
                <a:solidFill>
                  <a:srgbClr val="344DC5"/>
                </a:solidFill>
                <a:ea typeface="ＭＳ Ｐゴシック" pitchFamily="-110" charset="-128"/>
                <a:cs typeface="Avenir LT Std 55 Roman"/>
              </a:rPr>
              <a:t>Hannah and Katie, aged 7, have ALSTRÖM SYNDROME </a:t>
            </a:r>
          </a:p>
          <a:p>
            <a:pPr algn="ctr"/>
            <a:endParaRPr lang="en-GB" sz="1600" dirty="0">
              <a:solidFill>
                <a:srgbClr val="344DC5"/>
              </a:solidFill>
            </a:endParaRPr>
          </a:p>
          <a:p>
            <a:pPr algn="ctr"/>
            <a:r>
              <a:rPr lang="en-GB" sz="1600" dirty="0">
                <a:solidFill>
                  <a:srgbClr val="344DC5"/>
                </a:solidFill>
              </a:rPr>
              <a:t>They have very fragile </a:t>
            </a:r>
          </a:p>
          <a:p>
            <a:pPr algn="ctr"/>
            <a:r>
              <a:rPr lang="en-GB" sz="1600" dirty="0">
                <a:solidFill>
                  <a:srgbClr val="344DC5"/>
                </a:solidFill>
              </a:rPr>
              <a:t>HEARTS and will soon be unable to SEE or HEAR at all</a:t>
            </a:r>
          </a:p>
          <a:p>
            <a:pPr algn="ctr"/>
            <a:endParaRPr lang="en-GB" sz="1600" dirty="0">
              <a:solidFill>
                <a:srgbClr val="00B0F0"/>
              </a:solidFill>
              <a:ea typeface="ＭＳ Ｐゴシック" pitchFamily="-110" charset="-128"/>
              <a:cs typeface="Avenir LT Std 55 Roman"/>
            </a:endParaRPr>
          </a:p>
        </p:txBody>
      </p:sp>
    </p:spTree>
    <p:extLst>
      <p:ext uri="{BB962C8B-B14F-4D97-AF65-F5344CB8AC3E}">
        <p14:creationId xmlns:p14="http://schemas.microsoft.com/office/powerpoint/2010/main" val="21952959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1043608" y="322563"/>
            <a:ext cx="4333924" cy="504056"/>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b="0" dirty="0">
                <a:solidFill>
                  <a:srgbClr val="344DC5"/>
                </a:solidFill>
                <a:latin typeface="Magical brush" pitchFamily="50" charset="0"/>
              </a:rPr>
              <a:t>Ashley’s story</a:t>
            </a:r>
          </a:p>
        </p:txBody>
      </p:sp>
      <p:pic>
        <p:nvPicPr>
          <p:cNvPr id="9"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4702" t="40792" r="9064" b="20278"/>
          <a:stretch/>
        </p:blipFill>
        <p:spPr bwMode="auto">
          <a:xfrm>
            <a:off x="251520" y="980728"/>
            <a:ext cx="8734372"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26421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3"/>
          <p:cNvSpPr txBox="1">
            <a:spLocks/>
          </p:cNvSpPr>
          <p:nvPr/>
        </p:nvSpPr>
        <p:spPr>
          <a:xfrm>
            <a:off x="354541" y="237961"/>
            <a:ext cx="6305691" cy="648072"/>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b="0" dirty="0">
                <a:solidFill>
                  <a:srgbClr val="344DC5"/>
                </a:solidFill>
                <a:latin typeface="Magical brush" pitchFamily="50" charset="0"/>
                <a:ea typeface="IB Fedra" pitchFamily="34" charset="0"/>
                <a:cs typeface="Avenir LT Std 85 Heavy"/>
              </a:rPr>
              <a:t>Our Jeans for Genes Day</a:t>
            </a:r>
          </a:p>
        </p:txBody>
      </p:sp>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l="8014" t="1252" r="16950" b="-1252"/>
          <a:stretch/>
        </p:blipFill>
        <p:spPr>
          <a:xfrm>
            <a:off x="377456" y="1124984"/>
            <a:ext cx="2664296" cy="2664296"/>
          </a:xfrm>
          <a:prstGeom prst="rect">
            <a:avLst/>
          </a:prstGeom>
          <a:solidFill>
            <a:srgbClr val="FFFFFF">
              <a:shade val="85000"/>
            </a:srgbClr>
          </a:solidFill>
          <a:ln w="88900" cap="sq">
            <a:solidFill>
              <a:srgbClr val="FFE600"/>
            </a:solidFill>
            <a:miter lim="800000"/>
          </a:ln>
          <a:effectLst/>
        </p:spPr>
      </p:pic>
      <p:pic>
        <p:nvPicPr>
          <p:cNvPr id="20" name="Picture 19"/>
          <p:cNvPicPr>
            <a:picLocks noChangeAspect="1"/>
          </p:cNvPicPr>
          <p:nvPr/>
        </p:nvPicPr>
        <p:blipFill rotWithShape="1">
          <a:blip r:embed="rId5" cstate="print">
            <a:extLst>
              <a:ext uri="{28A0092B-C50C-407E-A947-70E740481C1C}">
                <a14:useLocalDpi xmlns:a14="http://schemas.microsoft.com/office/drawing/2010/main" val="0"/>
              </a:ext>
            </a:extLst>
          </a:blip>
          <a:srcRect t="20269" b="4731"/>
          <a:stretch/>
        </p:blipFill>
        <p:spPr>
          <a:xfrm>
            <a:off x="3304202" y="1124984"/>
            <a:ext cx="2664296" cy="2664296"/>
          </a:xfrm>
          <a:prstGeom prst="rect">
            <a:avLst/>
          </a:prstGeom>
          <a:solidFill>
            <a:srgbClr val="FFFFFF">
              <a:shade val="85000"/>
            </a:srgbClr>
          </a:solidFill>
          <a:ln w="88900" cap="sq">
            <a:solidFill>
              <a:srgbClr val="FFE600"/>
            </a:solidFill>
            <a:miter lim="800000"/>
          </a:ln>
          <a:effectLst/>
        </p:spPr>
      </p:pic>
      <p:pic>
        <p:nvPicPr>
          <p:cNvPr id="21" name="Picture 20"/>
          <p:cNvPicPr>
            <a:picLocks noChangeAspect="1"/>
          </p:cNvPicPr>
          <p:nvPr/>
        </p:nvPicPr>
        <p:blipFill rotWithShape="1">
          <a:blip r:embed="rId6" cstate="print">
            <a:extLst>
              <a:ext uri="{28A0092B-C50C-407E-A947-70E740481C1C}">
                <a14:useLocalDpi xmlns:a14="http://schemas.microsoft.com/office/drawing/2010/main" val="0"/>
              </a:ext>
            </a:extLst>
          </a:blip>
          <a:srcRect l="3486" r="21513"/>
          <a:stretch/>
        </p:blipFill>
        <p:spPr>
          <a:xfrm>
            <a:off x="6178703" y="1124984"/>
            <a:ext cx="2664296" cy="2664296"/>
          </a:xfrm>
          <a:prstGeom prst="rect">
            <a:avLst/>
          </a:prstGeom>
          <a:solidFill>
            <a:srgbClr val="FFFFFF">
              <a:shade val="85000"/>
            </a:srgbClr>
          </a:solidFill>
          <a:ln w="88900" cap="sq">
            <a:solidFill>
              <a:srgbClr val="FFE600"/>
            </a:solidFill>
            <a:miter lim="800000"/>
          </a:ln>
          <a:effectLst/>
        </p:spPr>
      </p:pic>
      <p:pic>
        <p:nvPicPr>
          <p:cNvPr id="22" name="Picture 21"/>
          <p:cNvPicPr>
            <a:picLocks noChangeAspect="1"/>
          </p:cNvPicPr>
          <p:nvPr/>
        </p:nvPicPr>
        <p:blipFill rotWithShape="1">
          <a:blip r:embed="rId7" cstate="print">
            <a:extLst>
              <a:ext uri="{28A0092B-C50C-407E-A947-70E740481C1C}">
                <a14:useLocalDpi xmlns:a14="http://schemas.microsoft.com/office/drawing/2010/main" val="0"/>
              </a:ext>
            </a:extLst>
          </a:blip>
          <a:srcRect l="7929" t="-268" r="7929" b="268"/>
          <a:stretch/>
        </p:blipFill>
        <p:spPr>
          <a:xfrm>
            <a:off x="395536" y="4005064"/>
            <a:ext cx="2664296" cy="2664296"/>
          </a:xfrm>
          <a:prstGeom prst="rect">
            <a:avLst/>
          </a:prstGeom>
          <a:solidFill>
            <a:srgbClr val="FFFFFF">
              <a:shade val="85000"/>
            </a:srgbClr>
          </a:solidFill>
          <a:ln w="88900" cap="sq">
            <a:solidFill>
              <a:srgbClr val="FFE600"/>
            </a:solidFill>
            <a:miter lim="800000"/>
          </a:ln>
          <a:effectLst/>
        </p:spPr>
      </p:pic>
      <p:pic>
        <p:nvPicPr>
          <p:cNvPr id="23" name="Picture 22"/>
          <p:cNvPicPr>
            <a:picLocks noChangeAspect="1"/>
          </p:cNvPicPr>
          <p:nvPr/>
        </p:nvPicPr>
        <p:blipFill rotWithShape="1">
          <a:blip r:embed="rId8" cstate="print">
            <a:extLst>
              <a:ext uri="{28A0092B-C50C-407E-A947-70E740481C1C}">
                <a14:useLocalDpi xmlns:a14="http://schemas.microsoft.com/office/drawing/2010/main" val="0"/>
              </a:ext>
            </a:extLst>
          </a:blip>
          <a:srcRect l="8415" t="99" r="16584" b="-99"/>
          <a:stretch/>
        </p:blipFill>
        <p:spPr>
          <a:xfrm>
            <a:off x="3304202" y="4005064"/>
            <a:ext cx="2664296" cy="2664296"/>
          </a:xfrm>
          <a:prstGeom prst="rect">
            <a:avLst/>
          </a:prstGeom>
          <a:solidFill>
            <a:srgbClr val="FFFFFF">
              <a:shade val="85000"/>
            </a:srgbClr>
          </a:solidFill>
          <a:ln w="88900" cap="sq">
            <a:solidFill>
              <a:srgbClr val="FFE600"/>
            </a:solidFill>
            <a:miter lim="800000"/>
          </a:ln>
          <a:effectLst/>
        </p:spPr>
      </p:pic>
      <p:pic>
        <p:nvPicPr>
          <p:cNvPr id="24" name="Picture 23"/>
          <p:cNvPicPr>
            <a:picLocks noChangeAspect="1"/>
          </p:cNvPicPr>
          <p:nvPr/>
        </p:nvPicPr>
        <p:blipFill rotWithShape="1">
          <a:blip r:embed="rId9" cstate="print">
            <a:extLst>
              <a:ext uri="{28A0092B-C50C-407E-A947-70E740481C1C}">
                <a14:useLocalDpi xmlns:a14="http://schemas.microsoft.com/office/drawing/2010/main" val="0"/>
              </a:ext>
            </a:extLst>
          </a:blip>
          <a:srcRect l="19028" r="19028"/>
          <a:stretch/>
        </p:blipFill>
        <p:spPr>
          <a:xfrm>
            <a:off x="6166243" y="4005064"/>
            <a:ext cx="2664296" cy="2664296"/>
          </a:xfrm>
          <a:prstGeom prst="rect">
            <a:avLst/>
          </a:prstGeom>
          <a:solidFill>
            <a:srgbClr val="FFFFFF">
              <a:shade val="85000"/>
            </a:srgbClr>
          </a:solidFill>
          <a:ln w="88900" cap="sq">
            <a:solidFill>
              <a:srgbClr val="FFE600"/>
            </a:solidFill>
            <a:miter lim="800000"/>
          </a:ln>
          <a:effectLst/>
        </p:spPr>
      </p:pic>
    </p:spTree>
    <p:extLst>
      <p:ext uri="{BB962C8B-B14F-4D97-AF65-F5344CB8AC3E}">
        <p14:creationId xmlns:p14="http://schemas.microsoft.com/office/powerpoint/2010/main" val="39876764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540F8EE177934428CEA035B8A294D62" ma:contentTypeVersion="9" ma:contentTypeDescription="Create a new document." ma:contentTypeScope="" ma:versionID="fb2338106ab0614e9c10c11864cc490a">
  <xsd:schema xmlns:xsd="http://www.w3.org/2001/XMLSchema" xmlns:xs="http://www.w3.org/2001/XMLSchema" xmlns:p="http://schemas.microsoft.com/office/2006/metadata/properties" xmlns:ns2="d3106e0d-2c96-4344-b832-a7ddc045d5c6" xmlns:ns3="e8143d17-ecb7-4b9c-bd92-b87463ab2cfb" targetNamespace="http://schemas.microsoft.com/office/2006/metadata/properties" ma:root="true" ma:fieldsID="69643be76db7d29be2735fe313c7dcaa" ns2:_="" ns3:_="">
    <xsd:import namespace="d3106e0d-2c96-4344-b832-a7ddc045d5c6"/>
    <xsd:import namespace="e8143d17-ecb7-4b9c-bd92-b87463ab2cf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Dat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106e0d-2c96-4344-b832-a7ddc045d5c6"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Date" ma:index="14" nillable="true" ma:displayName="Date" ma:format="DateOnly" ma:internalName="Date">
      <xsd:simpleType>
        <xsd:restriction base="dms:DateTime"/>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8143d17-ecb7-4b9c-bd92-b87463ab2cfb"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Date xmlns="d3106e0d-2c96-4344-b832-a7ddc045d5c6" xsi:nil="true"/>
  </documentManagement>
</p:properties>
</file>

<file path=customXml/itemProps1.xml><?xml version="1.0" encoding="utf-8"?>
<ds:datastoreItem xmlns:ds="http://schemas.openxmlformats.org/officeDocument/2006/customXml" ds:itemID="{D96BD307-D56C-4B95-BAD0-F1A4ADE13FA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106e0d-2c96-4344-b832-a7ddc045d5c6"/>
    <ds:schemaRef ds:uri="e8143d17-ecb7-4b9c-bd92-b87463ab2c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4AB302C-4580-419F-AF1D-661AE0321E7A}">
  <ds:schemaRefs>
    <ds:schemaRef ds:uri="http://schemas.microsoft.com/sharepoint/v3/contenttype/forms"/>
  </ds:schemaRefs>
</ds:datastoreItem>
</file>

<file path=customXml/itemProps3.xml><?xml version="1.0" encoding="utf-8"?>
<ds:datastoreItem xmlns:ds="http://schemas.openxmlformats.org/officeDocument/2006/customXml" ds:itemID="{471986CC-FEF4-479D-902B-1DEDED6CC752}">
  <ds:schemaRefs>
    <ds:schemaRef ds:uri="http://schemas.microsoft.com/office/2006/documentManagement/types"/>
    <ds:schemaRef ds:uri="e8143d17-ecb7-4b9c-bd92-b87463ab2cfb"/>
    <ds:schemaRef ds:uri="http://purl.org/dc/elements/1.1/"/>
    <ds:schemaRef ds:uri="http://www.w3.org/XML/1998/namespace"/>
    <ds:schemaRef ds:uri="http://schemas.microsoft.com/office/infopath/2007/PartnerControls"/>
    <ds:schemaRef ds:uri="http://schemas.openxmlformats.org/package/2006/metadata/core-properties"/>
    <ds:schemaRef ds:uri="http://purl.org/dc/terms/"/>
    <ds:schemaRef ds:uri="d3106e0d-2c96-4344-b832-a7ddc045d5c6"/>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40142</TotalTime>
  <Words>1122</Words>
  <Application>Microsoft Office PowerPoint</Application>
  <PresentationFormat>On-screen Show (4:3)</PresentationFormat>
  <Paragraphs>94</Paragraphs>
  <Slides>11</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Arial</vt:lpstr>
      <vt:lpstr>Avenir LT Std 55 Roman</vt:lpstr>
      <vt:lpstr>Calibri</vt:lpstr>
      <vt:lpstr>Magical Brush</vt:lpstr>
      <vt:lpstr>Office Theme</vt:lpstr>
      <vt:lpstr>Custom Design</vt:lpstr>
      <vt:lpstr>PowerPoint Presentation</vt:lpstr>
      <vt:lpstr>PowerPoint Presentation</vt:lpstr>
      <vt:lpstr>Genes are like…</vt:lpstr>
      <vt:lpstr>PowerPoint Presentation</vt:lpstr>
      <vt:lpstr>Instructions for the body</vt:lpstr>
      <vt:lpstr>What happens when something is missing?</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Bruce</dc:creator>
  <cp:lastModifiedBy>Danielle Singleton</cp:lastModifiedBy>
  <cp:revision>92</cp:revision>
  <dcterms:created xsi:type="dcterms:W3CDTF">2013-07-18T09:52:20Z</dcterms:created>
  <dcterms:modified xsi:type="dcterms:W3CDTF">2019-09-05T10:41:57Z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0x010100D540F8EE177934428CEA035B8A294D62</vt:lpwstr>
  </property>
</Properties>
</file>