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81" r:id="rId5"/>
    <p:sldId id="279" r:id="rId6"/>
    <p:sldId id="258" r:id="rId7"/>
    <p:sldId id="259" r:id="rId8"/>
    <p:sldId id="260" r:id="rId9"/>
    <p:sldId id="261" r:id="rId10"/>
    <p:sldId id="273" r:id="rId11"/>
    <p:sldId id="275" r:id="rId12"/>
    <p:sldId id="277" r:id="rId13"/>
    <p:sldId id="280" r:id="rId14"/>
    <p:sldId id="27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A5CAA"/>
    <a:srgbClr val="2DC3E7"/>
    <a:srgbClr val="FFE600"/>
    <a:srgbClr val="2F7DC1"/>
    <a:srgbClr val="0C3455"/>
    <a:srgbClr val="B9E5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1" autoAdjust="0"/>
    <p:restoredTop sz="52330" autoAdjust="0"/>
  </p:normalViewPr>
  <p:slideViewPr>
    <p:cSldViewPr>
      <p:cViewPr varScale="1">
        <p:scale>
          <a:sx n="43" d="100"/>
          <a:sy n="43" d="100"/>
        </p:scale>
        <p:origin x="2136" y="48"/>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r>
              <a:rPr lang="en-GB" sz="1200" kern="1200" dirty="0">
                <a:solidFill>
                  <a:schemeClr val="tx1"/>
                </a:solidFill>
                <a:effectLst/>
                <a:latin typeface="+mn-lt"/>
                <a:ea typeface="+mn-ea"/>
                <a:cs typeface="+mn-cs"/>
              </a:rPr>
              <a:t>ASSUMING VISITORS TO A SCHOOL HAVE BEEN INTRODUCED: </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(e.g. the parent of a child with a rare medical condition / a doctor / etc.)</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On</a:t>
            </a:r>
            <a:r>
              <a:rPr lang="en-GB" sz="1200" kern="1200" baseline="0" dirty="0">
                <a:solidFill>
                  <a:schemeClr val="tx1"/>
                </a:solidFill>
                <a:effectLst/>
                <a:latin typeface="+mn-lt"/>
                <a:ea typeface="+mn-ea"/>
                <a:cs typeface="+mn-cs"/>
              </a:rPr>
              <a:t> Friday, we’re going to be taking part in </a:t>
            </a:r>
            <a:r>
              <a:rPr lang="en-GB" sz="1200" kern="1200" dirty="0">
                <a:solidFill>
                  <a:schemeClr val="tx1"/>
                </a:solidFill>
                <a:effectLst/>
                <a:latin typeface="+mn-lt"/>
                <a:ea typeface="+mn-ea"/>
                <a:cs typeface="+mn-cs"/>
              </a:rPr>
              <a:t>Jeans for Genes Day!</a:t>
            </a:r>
            <a:r>
              <a:rPr lang="en-GB" sz="1200" kern="1200" baseline="0" dirty="0">
                <a:solidFill>
                  <a:schemeClr val="tx1"/>
                </a:solidFill>
                <a:effectLst/>
                <a:latin typeface="+mn-lt"/>
                <a:ea typeface="+mn-ea"/>
                <a:cs typeface="+mn-cs"/>
              </a:rPr>
              <a:t> We’ll be joining thousands of adults and children across the UK paying £1 / £2 to wear their jeans to work or school for the day.</a:t>
            </a:r>
            <a:endParaRPr lang="en-GB" dirty="0">
              <a:effectLst/>
            </a:endParaRP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3190665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In recent years, for example, the </a:t>
            </a:r>
            <a:r>
              <a:rPr lang="en-GB" baseline="0"/>
              <a:t>money raised went towards</a:t>
            </a:r>
            <a:r>
              <a:rPr lang="en-GB" baseline="0" dirty="0"/>
              <a:t>:</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will be helping on Friday by</a:t>
            </a:r>
            <a:r>
              <a:rPr lang="en-GB" baseline="0" dirty="0"/>
              <a:t> wearing your jeans and paying £1, </a:t>
            </a:r>
            <a:r>
              <a:rPr lang="en-GB" dirty="0"/>
              <a:t>I have two words written on this slide. </a:t>
            </a:r>
          </a:p>
          <a:p>
            <a:endParaRPr lang="en-GB" dirty="0"/>
          </a:p>
          <a:p>
            <a:r>
              <a:rPr lang="en-GB" dirty="0"/>
              <a:t>Can anyone tell me what the top word?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FROM THE AUDIENCE Instruments! Which ones? We can see a harp, a piano, a violin…</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are these people doing in this photo do you think? That’s right, they’re listening to an orchestra playing lovely sounding music with all of those instruments!</a:t>
            </a:r>
          </a:p>
          <a:p>
            <a:endParaRPr lang="en-GB" baseline="0" dirty="0"/>
          </a:p>
          <a:p>
            <a:r>
              <a:rPr lang="en-GB" baseline="0" dirty="0"/>
              <a:t>Now, how does an orchestra make music? What do they need? That’s right, they need a piece of sheet music!</a:t>
            </a:r>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An orchestra uses a sheet of music, like instructions, to tell each of the musicians when to play and for how long and in what order.</a:t>
            </a:r>
          </a:p>
          <a:p>
            <a:endParaRPr lang="en-GB" baseline="0" dirty="0"/>
          </a:p>
          <a:p>
            <a:r>
              <a:rPr lang="en-GB" baseline="0" dirty="0"/>
              <a:t>Your genes work a bit like a sheet of music.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the music our orchestra is making and our</a:t>
            </a:r>
            <a:r>
              <a:rPr lang="en-GB" baseline="0" dirty="0"/>
              <a:t> audience doesn’t like it</a:t>
            </a:r>
            <a:r>
              <a:rPr lang="en-GB" dirty="0"/>
              <a:t>!</a:t>
            </a:r>
            <a:r>
              <a:rPr lang="en-GB" baseline="0" dirty="0"/>
              <a:t> </a:t>
            </a:r>
            <a:r>
              <a:rPr lang="en-GB" dirty="0"/>
              <a:t>Can anyone tell me what has happened? Our</a:t>
            </a:r>
            <a:r>
              <a:rPr lang="en-GB" baseline="0" dirty="0"/>
              <a:t> sheet music has got jumbled up so the violinists are playing their music back to front, the drummers are banging too loud and the flutist is playing too quietly</a:t>
            </a:r>
            <a:r>
              <a:rPr lang="en-GB" dirty="0"/>
              <a:t>! Do you think this music is going to sound very good? No!</a:t>
            </a:r>
          </a:p>
          <a:p>
            <a:endParaRPr lang="en-GB" dirty="0"/>
          </a:p>
          <a:p>
            <a:r>
              <a:rPr lang="en-GB" dirty="0"/>
              <a:t>If something goes wrong when our orchestra is playing music, or there is a page missing</a:t>
            </a:r>
            <a:r>
              <a:rPr lang="en-GB" baseline="0" dirty="0"/>
              <a:t> from the sheet music, then you can end up with an orchestra that plays different music or doesn’t play properly.</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a missing musical</a:t>
            </a:r>
            <a:r>
              <a:rPr lang="en-GB" baseline="0" dirty="0"/>
              <a:t> </a:t>
            </a:r>
            <a:r>
              <a:rPr lang="en-GB" dirty="0"/>
              <a:t>note, then it might just mean someone’s body works in a different way to yours or that they look a little different from you. But if something very important is missing, like an entire sheet of music,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on Friday and bringing in £1, we will be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TIANA AND STAR FILM AT</a:t>
            </a:r>
          </a:p>
          <a:p>
            <a:pPr indent="-228600" eaLnBrk="1" hangingPunct="1"/>
            <a:endParaRPr lang="en-GB" dirty="0"/>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0" dirty="0"/>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a:p>
            <a:endParaRPr lang="en-GB" dirty="0"/>
          </a:p>
          <a:p>
            <a:endParaRPr lang="en-GB" dirty="0"/>
          </a:p>
          <a:p>
            <a:pPr indent="-228600" eaLnBrk="1" hangingPunct="1"/>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today </a:t>
            </a:r>
            <a:r>
              <a:rPr lang="en-GB" baseline="0" dirty="0"/>
              <a:t>in our favourite pair of jeans and paying £1 raising money to help children like Tiana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 </a:t>
            </a:r>
            <a:r>
              <a:rPr lang="en-GB" i="1" dirty="0">
                <a:solidFill>
                  <a:schemeClr val="tx1"/>
                </a:solidFill>
              </a:rPr>
              <a:t>https://www.jeansforgenesday.org/schools/primary-fundraising-ideas</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2.jp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99592" y="2399504"/>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8"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6554" y="116632"/>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826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107504" y="1189201"/>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Equipment, like a specialist wheelchair, or frame</a:t>
            </a:r>
          </a:p>
        </p:txBody>
      </p:sp>
      <p:sp>
        <p:nvSpPr>
          <p:cNvPr id="13" name="TextBox 12"/>
          <p:cNvSpPr txBox="1"/>
          <p:nvPr/>
        </p:nvSpPr>
        <p:spPr>
          <a:xfrm>
            <a:off x="5111552" y="3356992"/>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Nursing and care services</a:t>
            </a:r>
          </a:p>
        </p:txBody>
      </p:sp>
      <p:sp>
        <p:nvSpPr>
          <p:cNvPr id="14" name="TextBox 13"/>
          <p:cNvSpPr txBox="1"/>
          <p:nvPr/>
        </p:nvSpPr>
        <p:spPr>
          <a:xfrm>
            <a:off x="-27044"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spc="300" dirty="0">
                <a:solidFill>
                  <a:srgbClr val="344DC5"/>
                </a:solidFill>
                <a:latin typeface="+mn-lt"/>
              </a:rPr>
              <a:t>Respite or a well-deserved holiday</a:t>
            </a: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11960" y="967211"/>
            <a:ext cx="4855773" cy="1839694"/>
          </a:xfrm>
          <a:prstGeom prst="rect">
            <a:avLst/>
          </a:prstGeom>
          <a:ln w="28575">
            <a:solidFill>
              <a:srgbClr val="FFE600"/>
            </a:solidFill>
          </a:ln>
        </p:spPr>
      </p:pic>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7" name="Picture 1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Tree>
    <p:extLst>
      <p:ext uri="{BB962C8B-B14F-4D97-AF65-F5344CB8AC3E}">
        <p14:creationId xmlns:p14="http://schemas.microsoft.com/office/powerpoint/2010/main" val="196938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FAAF6770-E4FD-499B-B79C-382C58B36D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1707833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638596" y="620688"/>
            <a:ext cx="819290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7" name="TextBox 6"/>
          <p:cNvSpPr txBox="1"/>
          <p:nvPr/>
        </p:nvSpPr>
        <p:spPr>
          <a:xfrm>
            <a:off x="638596" y="1855896"/>
            <a:ext cx="3800412"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JEANS</a:t>
            </a:r>
          </a:p>
        </p:txBody>
      </p:sp>
      <p:sp>
        <p:nvSpPr>
          <p:cNvPr id="8" name="TextBox 7"/>
          <p:cNvSpPr txBox="1"/>
          <p:nvPr/>
        </p:nvSpPr>
        <p:spPr>
          <a:xfrm>
            <a:off x="4724022" y="4149080"/>
            <a:ext cx="3816424"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43133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9685" y="1010274"/>
            <a:ext cx="2133600" cy="27432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1124744"/>
            <a:ext cx="2145817" cy="2741007"/>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8909" r="10002"/>
          <a:stretch/>
        </p:blipFill>
        <p:spPr>
          <a:xfrm>
            <a:off x="2792471" y="980009"/>
            <a:ext cx="3179945" cy="2615609"/>
          </a:xfrm>
          <a:prstGeom prst="rect">
            <a:avLst/>
          </a:prstGeom>
        </p:spPr>
      </p:pic>
      <p:sp>
        <p:nvSpPr>
          <p:cNvPr id="4" name="Title 3"/>
          <p:cNvSpPr>
            <a:spLocks noGrp="1"/>
          </p:cNvSpPr>
          <p:nvPr>
            <p:ph type="title"/>
          </p:nvPr>
        </p:nvSpPr>
        <p:spPr>
          <a:xfrm>
            <a:off x="543576" y="188640"/>
            <a:ext cx="6389037"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27" y="3319449"/>
            <a:ext cx="1811758" cy="2563808"/>
          </a:xfrm>
          <a:prstGeom prst="rect">
            <a:avLst/>
          </a:prstGeom>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t="13715" b="7182"/>
          <a:stretch/>
        </p:blipFill>
        <p:spPr>
          <a:xfrm>
            <a:off x="619099" y="3817345"/>
            <a:ext cx="3932170" cy="2065912"/>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56453">
            <a:off x="7190055" y="3790733"/>
            <a:ext cx="1209208" cy="1889388"/>
          </a:xfrm>
          <a:prstGeom prst="rect">
            <a:avLst/>
          </a:prstGeom>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85" t="43640" r="-85" b="44413"/>
          <a:stretch/>
        </p:blipFill>
        <p:spPr>
          <a:xfrm rot="4545016">
            <a:off x="4861897" y="3390479"/>
            <a:ext cx="3446354" cy="411715"/>
          </a:xfrm>
          <a:prstGeom prst="rect">
            <a:avLst/>
          </a:prstGeom>
        </p:spPr>
      </p:pic>
    </p:spTree>
    <p:extLst>
      <p:ext uri="{BB962C8B-B14F-4D97-AF65-F5344CB8AC3E}">
        <p14:creationId xmlns:p14="http://schemas.microsoft.com/office/powerpoint/2010/main" val="215405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192" b="6511"/>
          <a:stretch/>
        </p:blipFill>
        <p:spPr>
          <a:xfrm>
            <a:off x="543577" y="958687"/>
            <a:ext cx="8111026" cy="4940626"/>
          </a:xfrm>
          <a:prstGeom prst="rect">
            <a:avLst/>
          </a:prstGeom>
        </p:spPr>
      </p:pic>
      <p:sp>
        <p:nvSpPr>
          <p:cNvPr id="5" name="Title 3"/>
          <p:cNvSpPr txBox="1">
            <a:spLocks/>
          </p:cNvSpPr>
          <p:nvPr/>
        </p:nvSpPr>
        <p:spPr>
          <a:xfrm>
            <a:off x="543577" y="188640"/>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…MUSIC!</a:t>
            </a:r>
          </a:p>
        </p:txBody>
      </p:sp>
    </p:spTree>
    <p:extLst>
      <p:ext uri="{BB962C8B-B14F-4D97-AF65-F5344CB8AC3E}">
        <p14:creationId xmlns:p14="http://schemas.microsoft.com/office/powerpoint/2010/main" val="3688674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8755"/>
          <a:stretch/>
        </p:blipFill>
        <p:spPr>
          <a:xfrm>
            <a:off x="485391" y="953037"/>
            <a:ext cx="8136904" cy="4955882"/>
          </a:xfrm>
          <a:prstGeom prst="rect">
            <a:avLst/>
          </a:prstGeom>
        </p:spPr>
      </p:pic>
      <p:sp>
        <p:nvSpPr>
          <p:cNvPr id="5" name="Title 3"/>
          <p:cNvSpPr txBox="1">
            <a:spLocks/>
          </p:cNvSpPr>
          <p:nvPr/>
        </p:nvSpPr>
        <p:spPr>
          <a:xfrm>
            <a:off x="683568" y="222734"/>
            <a:ext cx="7268783"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Instructions for your body</a:t>
            </a:r>
          </a:p>
        </p:txBody>
      </p:sp>
    </p:spTree>
    <p:extLst>
      <p:ext uri="{BB962C8B-B14F-4D97-AF65-F5344CB8AC3E}">
        <p14:creationId xmlns:p14="http://schemas.microsoft.com/office/powerpoint/2010/main" val="1244301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13280"/>
          <a:stretch/>
        </p:blipFill>
        <p:spPr>
          <a:xfrm>
            <a:off x="543577" y="1268760"/>
            <a:ext cx="8064896" cy="4930675"/>
          </a:xfrm>
          <a:prstGeom prst="rect">
            <a:avLst/>
          </a:prstGeom>
        </p:spPr>
      </p:pic>
      <p:sp>
        <p:nvSpPr>
          <p:cNvPr id="6" name="Title 3"/>
          <p:cNvSpPr txBox="1">
            <a:spLocks/>
          </p:cNvSpPr>
          <p:nvPr/>
        </p:nvSpPr>
        <p:spPr>
          <a:xfrm>
            <a:off x="543577" y="332656"/>
            <a:ext cx="806087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What happens when there is a mistake in the music?</a:t>
            </a:r>
          </a:p>
        </p:txBody>
      </p:sp>
    </p:spTree>
    <p:extLst>
      <p:ext uri="{BB962C8B-B14F-4D97-AF65-F5344CB8AC3E}">
        <p14:creationId xmlns:p14="http://schemas.microsoft.com/office/powerpoint/2010/main" val="1116736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p:cNvSpPr txBox="1">
            <a:spLocks/>
          </p:cNvSpPr>
          <p:nvPr/>
        </p:nvSpPr>
        <p:spPr>
          <a:xfrm>
            <a:off x="570344" y="80773"/>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000" b="0" dirty="0">
                <a:solidFill>
                  <a:srgbClr val="344DC5"/>
                </a:solidFill>
                <a:latin typeface="Magical Brush" pitchFamily="50" charset="0"/>
              </a:rPr>
              <a:t>What happens when there is a problem with the instructions in our bodies?</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23" name="TextBox 22"/>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Billy, aged 6, has </a:t>
            </a:r>
            <a:br>
              <a:rPr lang="en-GB" sz="1600" dirty="0">
                <a:solidFill>
                  <a:srgbClr val="344DC5"/>
                </a:solidFill>
                <a:ea typeface="ＭＳ Ｐゴシック" pitchFamily="-110" charset="-128"/>
                <a:cs typeface="Avenir LT Std 55 Roman"/>
              </a:rPr>
            </a:br>
            <a:r>
              <a:rPr lang="en-GB" sz="1600" dirty="0">
                <a:solidFill>
                  <a:srgbClr val="344DC5"/>
                </a:solidFill>
                <a:ea typeface="ＭＳ Ｐゴシック" pitchFamily="-110" charset="-128"/>
                <a:cs typeface="Avenir LT Std 55 Roman"/>
              </a:rPr>
              <a:t>APERT SYNDROME </a:t>
            </a:r>
            <a:endParaRPr lang="en-GB" sz="1600" dirty="0">
              <a:solidFill>
                <a:srgbClr val="344DC5"/>
              </a:solidFill>
            </a:endParaRPr>
          </a:p>
          <a:p>
            <a:pPr algn="ctr"/>
            <a:endParaRPr lang="en-GB" sz="1600" dirty="0">
              <a:solidFill>
                <a:srgbClr val="344DC5"/>
              </a:solidFill>
            </a:endParaRPr>
          </a:p>
          <a:p>
            <a:pPr algn="ctr"/>
            <a:r>
              <a:rPr lang="en-GB" sz="1600" dirty="0">
                <a:solidFill>
                  <a:srgbClr val="344DC5"/>
                </a:solidFill>
              </a:rPr>
              <a:t>The BONES in his head didn’t join up properly, now he has trouble BREATHING and SEEING</a:t>
            </a:r>
          </a:p>
          <a:p>
            <a:pPr algn="ctr"/>
            <a:endParaRPr lang="en-GB" sz="1600" dirty="0">
              <a:solidFill>
                <a:srgbClr val="344DC5"/>
              </a:solidFill>
              <a:ea typeface="ＭＳ Ｐゴシック" pitchFamily="-110" charset="-128"/>
              <a:cs typeface="Avenir LT Std 55 Roman"/>
            </a:endParaRPr>
          </a:p>
        </p:txBody>
      </p:sp>
      <p:sp>
        <p:nvSpPr>
          <p:cNvPr id="24" name="TextBox 23"/>
          <p:cNvSpPr txBox="1"/>
          <p:nvPr/>
        </p:nvSpPr>
        <p:spPr>
          <a:xfrm>
            <a:off x="3495813" y="4269391"/>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344DC5"/>
              </a:solidFill>
              <a:ea typeface="ＭＳ Ｐゴシック" pitchFamily="-110" charset="-128"/>
              <a:cs typeface="Avenir LT Std 55 Roman"/>
            </a:endParaRPr>
          </a:p>
        </p:txBody>
      </p:sp>
      <p:sp>
        <p:nvSpPr>
          <p:cNvPr id="25" name="TextBox 24"/>
          <p:cNvSpPr txBox="1"/>
          <p:nvPr/>
        </p:nvSpPr>
        <p:spPr>
          <a:xfrm>
            <a:off x="6118824" y="4247887"/>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344DC5"/>
              </a:solidFill>
              <a:latin typeface="Avenir LT Std 55 Roman" pitchFamily="34" charset="0"/>
              <a:ea typeface="ＭＳ Ｐゴシック" pitchFamily="-110" charset="-128"/>
              <a:cs typeface="Avenir LT Std 55 Roman"/>
            </a:endParaRPr>
          </a:p>
        </p:txBody>
      </p:sp>
    </p:spTree>
    <p:extLst>
      <p:ext uri="{BB962C8B-B14F-4D97-AF65-F5344CB8AC3E}">
        <p14:creationId xmlns:p14="http://schemas.microsoft.com/office/powerpoint/2010/main" val="1645229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5112" t="19583" r="9184" b="42656"/>
          <a:stretch/>
        </p:blipFill>
        <p:spPr bwMode="auto">
          <a:xfrm>
            <a:off x="500770" y="1045351"/>
            <a:ext cx="8031670" cy="471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526108" y="260648"/>
            <a:ext cx="7358260"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4">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err="1">
                <a:solidFill>
                  <a:srgbClr val="344DC5"/>
                </a:solidFill>
                <a:latin typeface="Magical Brush" pitchFamily="50" charset="0"/>
              </a:rPr>
              <a:t>Tiana</a:t>
            </a:r>
            <a:r>
              <a:rPr lang="en-GB" b="0" dirty="0">
                <a:solidFill>
                  <a:srgbClr val="344DC5"/>
                </a:solidFill>
                <a:latin typeface="Magical Brush" pitchFamily="50" charset="0"/>
              </a:rPr>
              <a:t> and Star’s story…</a:t>
            </a:r>
          </a:p>
        </p:txBody>
      </p:sp>
    </p:spTree>
    <p:extLst>
      <p:ext uri="{BB962C8B-B14F-4D97-AF65-F5344CB8AC3E}">
        <p14:creationId xmlns:p14="http://schemas.microsoft.com/office/powerpoint/2010/main" val="3224547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354541" y="237961"/>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2681770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C11918-0F47-4F01-A8CD-7CE07BE838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698195A-BDF5-40B2-88A8-87C1CAB974D4}">
  <ds:schemaRefs>
    <ds:schemaRef ds:uri="d3106e0d-2c96-4344-b832-a7ddc045d5c6"/>
    <ds:schemaRef ds:uri="http://purl.org/dc/terms/"/>
    <ds:schemaRef ds:uri="e8143d17-ecb7-4b9c-bd92-b87463ab2cfb"/>
    <ds:schemaRef ds:uri="http://schemas.microsoft.com/office/2006/documentManagement/types"/>
    <ds:schemaRef ds:uri="http://www.w3.org/XML/1998/namespace"/>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E59D3AAA-38B4-46A4-B4FA-980B98642B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1348</TotalTime>
  <Words>1248</Words>
  <Application>Microsoft Office PowerPoint</Application>
  <PresentationFormat>On-screen Show (4:3)</PresentationFormat>
  <Paragraphs>97</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LT Std 55 Roman</vt:lpstr>
      <vt:lpstr>Calibri</vt:lpstr>
      <vt:lpstr>Magical Brush</vt:lpstr>
      <vt:lpstr>Office Theme</vt:lpstr>
      <vt:lpstr>PowerPoint Presentation</vt:lpstr>
      <vt:lpstr>PowerPoint Presentation</vt:lpstr>
      <vt:lpstr>Genes are like…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82</cp:revision>
  <dcterms:created xsi:type="dcterms:W3CDTF">2013-07-18T09:52:20Z</dcterms:created>
  <dcterms:modified xsi:type="dcterms:W3CDTF">2019-09-05T19:35:18Z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