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16"/>
  </p:notesMasterIdLst>
  <p:handoutMasterIdLst>
    <p:handoutMasterId r:id="rId17"/>
  </p:handoutMasterIdLst>
  <p:sldIdLst>
    <p:sldId id="281" r:id="rId5"/>
    <p:sldId id="279" r:id="rId6"/>
    <p:sldId id="258" r:id="rId7"/>
    <p:sldId id="259" r:id="rId8"/>
    <p:sldId id="260" r:id="rId9"/>
    <p:sldId id="261" r:id="rId10"/>
    <p:sldId id="273" r:id="rId11"/>
    <p:sldId id="275" r:id="rId12"/>
    <p:sldId id="277" r:id="rId13"/>
    <p:sldId id="280" r:id="rId14"/>
    <p:sldId id="278" r:id="rId1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44DC5"/>
    <a:srgbClr val="2DC3E7"/>
    <a:srgbClr val="0C3455"/>
    <a:srgbClr val="2A5CAA"/>
    <a:srgbClr val="FFE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831" autoAdjust="0"/>
    <p:restoredTop sz="59497" autoAdjust="0"/>
  </p:normalViewPr>
  <p:slideViewPr>
    <p:cSldViewPr>
      <p:cViewPr varScale="1">
        <p:scale>
          <a:sx n="48" d="100"/>
          <a:sy n="48" d="100"/>
        </p:scale>
        <p:origin x="1992" y="86"/>
      </p:cViewPr>
      <p:guideLst>
        <p:guide orient="horz" pos="2160"/>
        <p:guide pos="2880"/>
      </p:guideLst>
    </p:cSldViewPr>
  </p:slideViewPr>
  <p:notesTextViewPr>
    <p:cViewPr>
      <p:scale>
        <a:sx n="1" d="1"/>
        <a:sy n="1" d="1"/>
      </p:scale>
      <p:origin x="0" y="0"/>
    </p:cViewPr>
  </p:notesTextViewPr>
  <p:notesViewPr>
    <p:cSldViewPr>
      <p:cViewPr varScale="1">
        <p:scale>
          <a:sx n="83" d="100"/>
          <a:sy n="83" d="100"/>
        </p:scale>
        <p:origin x="-1992" y="-7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10" Type="http://schemas.openxmlformats.org/officeDocument/2006/relationships/slide" Target="slides/slide6.xml"/><Relationship Id="rId19"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A3E1EA74-C98E-4C1D-B793-4D55F448FA7D}" type="datetimeFigureOut">
              <a:rPr lang="en-GB" smtClean="0"/>
              <a:t>05/09/2019</a:t>
            </a:fld>
            <a:endParaRPr lang="en-GB"/>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F0D52F0C-1E4C-4661-A9CF-165590C91075}" type="slidenum">
              <a:rPr lang="en-GB" smtClean="0"/>
              <a:t>‹#›</a:t>
            </a:fld>
            <a:endParaRPr lang="en-GB"/>
          </a:p>
        </p:txBody>
      </p:sp>
    </p:spTree>
    <p:extLst>
      <p:ext uri="{BB962C8B-B14F-4D97-AF65-F5344CB8AC3E}">
        <p14:creationId xmlns:p14="http://schemas.microsoft.com/office/powerpoint/2010/main" val="402417209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F755394-C01D-4DDF-8957-403945EAB10A}" type="datetimeFigureOut">
              <a:rPr lang="en-GB" smtClean="0"/>
              <a:t>05/09/2019</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F2B32FC-9E03-4974-810A-919A0AD65E74}" type="slidenum">
              <a:rPr lang="en-GB" smtClean="0"/>
              <a:t>‹#›</a:t>
            </a:fld>
            <a:endParaRPr lang="en-GB"/>
          </a:p>
        </p:txBody>
      </p:sp>
    </p:spTree>
    <p:extLst>
      <p:ext uri="{BB962C8B-B14F-4D97-AF65-F5344CB8AC3E}">
        <p14:creationId xmlns:p14="http://schemas.microsoft.com/office/powerpoint/2010/main" val="260970416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www.genesareus.org/filmlibrary/ashleysstory"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eaLnBrk="1" latinLnBrk="0" hangingPunct="1"/>
            <a:r>
              <a:rPr lang="en-GB" sz="1200" kern="1200" dirty="0">
                <a:solidFill>
                  <a:schemeClr val="tx1"/>
                </a:solidFill>
                <a:effectLst/>
                <a:latin typeface="+mn-lt"/>
                <a:ea typeface="+mn-ea"/>
                <a:cs typeface="+mn-cs"/>
              </a:rPr>
              <a:t>Good morning! How are you all today? </a:t>
            </a:r>
            <a:endParaRPr lang="en-GB" dirty="0">
              <a:effectLst/>
            </a:endParaRPr>
          </a:p>
          <a:p>
            <a:pPr rtl="0" eaLnBrk="1" latinLnBrk="0" hangingPunct="1"/>
            <a:r>
              <a:rPr lang="en-GB" sz="1200" kern="1200" dirty="0">
                <a:solidFill>
                  <a:schemeClr val="tx1"/>
                </a:solidFill>
                <a:effectLst/>
                <a:latin typeface="+mn-lt"/>
                <a:ea typeface="+mn-ea"/>
                <a:cs typeface="+mn-cs"/>
              </a:rPr>
              <a:t>ASSUMING VISITORS TO A SCHOOL HAVE BEEN INTRODUCED: </a:t>
            </a:r>
          </a:p>
          <a:p>
            <a:pPr rtl="0" eaLnBrk="1" latinLnBrk="0" hangingPunct="1"/>
            <a:endParaRPr lang="en-GB" sz="1200" kern="1200" dirty="0">
              <a:solidFill>
                <a:schemeClr val="tx1"/>
              </a:solidFill>
              <a:effectLst/>
              <a:latin typeface="+mn-lt"/>
              <a:ea typeface="+mn-ea"/>
              <a:cs typeface="+mn-cs"/>
            </a:endParaRPr>
          </a:p>
          <a:p>
            <a:pPr rtl="0" eaLnBrk="1" latinLnBrk="0" hangingPunct="1"/>
            <a:r>
              <a:rPr lang="en-GB" sz="1200" kern="1200" dirty="0">
                <a:solidFill>
                  <a:schemeClr val="tx1"/>
                </a:solidFill>
                <a:effectLst/>
                <a:latin typeface="+mn-lt"/>
                <a:ea typeface="+mn-ea"/>
                <a:cs typeface="+mn-cs"/>
              </a:rPr>
              <a:t>As you heard, </a:t>
            </a:r>
            <a:r>
              <a:rPr lang="en-GB" sz="1200" b="1" kern="1200" dirty="0">
                <a:solidFill>
                  <a:schemeClr val="tx1"/>
                </a:solidFill>
                <a:effectLst/>
                <a:latin typeface="+mn-lt"/>
                <a:ea typeface="+mn-ea"/>
                <a:cs typeface="+mn-cs"/>
              </a:rPr>
              <a:t>my name is XXXXX and I am XXXXXX (e.g. the parent of a child with a rare medical condition / a doctor / etc.)</a:t>
            </a:r>
          </a:p>
          <a:p>
            <a:pPr rtl="0" eaLnBrk="1" latinLnBrk="0" hangingPunct="1"/>
            <a:endParaRPr lang="en-GB" sz="1200" kern="1200" dirty="0">
              <a:solidFill>
                <a:schemeClr val="tx1"/>
              </a:solidFill>
              <a:effectLst/>
              <a:latin typeface="+mn-lt"/>
              <a:ea typeface="+mn-ea"/>
              <a:cs typeface="+mn-cs"/>
            </a:endParaRPr>
          </a:p>
          <a:p>
            <a:pPr rtl="0" eaLnBrk="1" latinLnBrk="0" hangingPunct="1"/>
            <a:r>
              <a:rPr lang="en-GB" sz="1200" kern="1200" dirty="0">
                <a:solidFill>
                  <a:schemeClr val="tx1"/>
                </a:solidFill>
                <a:effectLst/>
                <a:latin typeface="+mn-lt"/>
                <a:ea typeface="+mn-ea"/>
                <a:cs typeface="+mn-cs"/>
              </a:rPr>
              <a:t>Here we are today doing Jeans for Genes Day raising money for a very important cause,</a:t>
            </a:r>
            <a:r>
              <a:rPr lang="en-GB" sz="1200" kern="1200" baseline="0" dirty="0">
                <a:solidFill>
                  <a:schemeClr val="tx1"/>
                </a:solidFill>
                <a:effectLst/>
                <a:latin typeface="+mn-lt"/>
                <a:ea typeface="+mn-ea"/>
                <a:cs typeface="+mn-cs"/>
              </a:rPr>
              <a:t> and I have to say you all look brilliant in your jeans/fancy dress etc. We’re</a:t>
            </a:r>
            <a:r>
              <a:rPr lang="en-GB" sz="1200" b="0" kern="1200" baseline="0" dirty="0">
                <a:solidFill>
                  <a:schemeClr val="tx1"/>
                </a:solidFill>
                <a:effectLst/>
                <a:latin typeface="+mn-lt"/>
                <a:ea typeface="+mn-ea"/>
                <a:cs typeface="+mn-cs"/>
              </a:rPr>
              <a:t> joining thousands of adults and children across the UK paying £1/£2 to wear their jeans to work or school for the day.</a:t>
            </a:r>
            <a:endParaRPr lang="en-GB" sz="1200" b="0" kern="1200" dirty="0">
              <a:solidFill>
                <a:schemeClr val="tx1"/>
              </a:solidFill>
              <a:effectLst/>
              <a:latin typeface="+mn-lt"/>
              <a:ea typeface="+mn-ea"/>
              <a:cs typeface="+mn-cs"/>
            </a:endParaRPr>
          </a:p>
          <a:p>
            <a:endParaRPr lang="en-GB" dirty="0"/>
          </a:p>
          <a:p>
            <a:endParaRPr lang="en-GB" dirty="0"/>
          </a:p>
        </p:txBody>
      </p:sp>
      <p:sp>
        <p:nvSpPr>
          <p:cNvPr id="4" name="Slide Number Placeholder 3"/>
          <p:cNvSpPr>
            <a:spLocks noGrp="1"/>
          </p:cNvSpPr>
          <p:nvPr>
            <p:ph type="sldNum" sz="quarter" idx="10"/>
          </p:nvPr>
        </p:nvSpPr>
        <p:spPr/>
        <p:txBody>
          <a:bodyPr/>
          <a:lstStyle/>
          <a:p>
            <a:fld id="{BF2B32FC-9E03-4974-810A-919A0AD65E74}" type="slidenum">
              <a:rPr lang="en-GB" smtClean="0"/>
              <a:t>1</a:t>
            </a:fld>
            <a:endParaRPr lang="en-GB"/>
          </a:p>
        </p:txBody>
      </p:sp>
    </p:spTree>
    <p:extLst>
      <p:ext uri="{BB962C8B-B14F-4D97-AF65-F5344CB8AC3E}">
        <p14:creationId xmlns:p14="http://schemas.microsoft.com/office/powerpoint/2010/main" val="154753993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dirty="0"/>
              <a:t>Each of our £1 donations will</a:t>
            </a:r>
            <a:r>
              <a:rPr lang="en-GB" baseline="0" dirty="0"/>
              <a:t> help to buy practical day-to-day support as well as special equipment for children with different problems in their bodies, like a wheelchair or frame to help them walk better or it might allow children who are not normally able to play with others the chance to go on holiday and have fun and make friends.</a:t>
            </a:r>
          </a:p>
          <a:p>
            <a:pPr marL="0" marR="0" indent="0" algn="l" defTabSz="914400" rtl="0" eaLnBrk="1" fontAlgn="auto" latinLnBrk="0" hangingPunct="1">
              <a:lnSpc>
                <a:spcPct val="100000"/>
              </a:lnSpc>
              <a:spcBef>
                <a:spcPts val="0"/>
              </a:spcBef>
              <a:spcAft>
                <a:spcPts val="0"/>
              </a:spcAft>
              <a:buClrTx/>
              <a:buSzTx/>
              <a:buFontTx/>
              <a:buNone/>
              <a:tabLst/>
              <a:defRPr/>
            </a:pPr>
            <a:endParaRPr lang="en-GB" baseline="0" dirty="0"/>
          </a:p>
          <a:p>
            <a:r>
              <a:rPr lang="en-GB" baseline="0" dirty="0"/>
              <a:t>In recent years, for example, the money </a:t>
            </a:r>
            <a:r>
              <a:rPr lang="en-GB" baseline="0"/>
              <a:t>raised went towards</a:t>
            </a:r>
            <a:r>
              <a:rPr lang="en-GB" baseline="0" dirty="0"/>
              <a:t>:</a:t>
            </a:r>
          </a:p>
          <a:p>
            <a:pPr marL="171450" indent="-171450">
              <a:buFont typeface="Arial" pitchFamily="34" charset="0"/>
              <a:buChar char="•"/>
            </a:pPr>
            <a:r>
              <a:rPr lang="en-GB" sz="1200" b="0" i="0" kern="1200" dirty="0">
                <a:solidFill>
                  <a:schemeClr val="tx1"/>
                </a:solidFill>
                <a:effectLst/>
                <a:latin typeface="+mn-lt"/>
                <a:ea typeface="+mn-ea"/>
                <a:cs typeface="+mn-cs"/>
              </a:rPr>
              <a:t>A piece of equipment,</a:t>
            </a:r>
            <a:r>
              <a:rPr lang="en-GB" sz="1200" b="0" i="0" kern="1200" baseline="0" dirty="0">
                <a:solidFill>
                  <a:schemeClr val="tx1"/>
                </a:solidFill>
                <a:effectLst/>
                <a:latin typeface="+mn-lt"/>
                <a:ea typeface="+mn-ea"/>
                <a:cs typeface="+mn-cs"/>
              </a:rPr>
              <a:t> called a </a:t>
            </a:r>
            <a:r>
              <a:rPr lang="en-GB" sz="1200" b="0" i="0" kern="1200" baseline="0" dirty="0" err="1">
                <a:solidFill>
                  <a:schemeClr val="tx1"/>
                </a:solidFill>
                <a:effectLst/>
                <a:latin typeface="+mn-lt"/>
                <a:ea typeface="+mn-ea"/>
                <a:cs typeface="+mn-cs"/>
              </a:rPr>
              <a:t>Tobii</a:t>
            </a:r>
            <a:r>
              <a:rPr lang="en-GB" sz="1200" b="0" i="0" kern="1200" baseline="0" dirty="0">
                <a:solidFill>
                  <a:schemeClr val="tx1"/>
                </a:solidFill>
                <a:effectLst/>
                <a:latin typeface="+mn-lt"/>
                <a:ea typeface="+mn-ea"/>
                <a:cs typeface="+mn-cs"/>
              </a:rPr>
              <a:t> Eye Gaze, to help three little girls with </a:t>
            </a:r>
            <a:r>
              <a:rPr lang="en-GB" sz="1200" b="0" i="0" kern="1200" baseline="0" dirty="0" err="1">
                <a:solidFill>
                  <a:schemeClr val="tx1"/>
                </a:solidFill>
                <a:effectLst/>
                <a:latin typeface="+mn-lt"/>
                <a:ea typeface="+mn-ea"/>
                <a:cs typeface="+mn-cs"/>
              </a:rPr>
              <a:t>Rett</a:t>
            </a:r>
            <a:r>
              <a:rPr lang="en-GB" sz="1200" b="0" i="0" kern="1200" baseline="0" dirty="0">
                <a:solidFill>
                  <a:schemeClr val="tx1"/>
                </a:solidFill>
                <a:effectLst/>
                <a:latin typeface="+mn-lt"/>
                <a:ea typeface="+mn-ea"/>
                <a:cs typeface="+mn-cs"/>
              </a:rPr>
              <a:t> syndrome (a regressive condition meaning they can’t move, speak or eat for themselves) to communicate with those around them</a:t>
            </a:r>
            <a:endParaRPr lang="en-GB" sz="1200" b="0" i="0" kern="1200" dirty="0">
              <a:solidFill>
                <a:schemeClr val="tx1"/>
              </a:solidFill>
              <a:effectLst/>
              <a:latin typeface="+mn-lt"/>
              <a:ea typeface="+mn-ea"/>
              <a:cs typeface="+mn-cs"/>
            </a:endParaRPr>
          </a:p>
          <a:p>
            <a:pPr marL="171450" indent="-171450">
              <a:buFont typeface="Arial" pitchFamily="34" charset="0"/>
              <a:buChar char="•"/>
            </a:pPr>
            <a:r>
              <a:rPr lang="en-GB" sz="1200" b="0" i="0" kern="1200" dirty="0">
                <a:solidFill>
                  <a:schemeClr val="tx1"/>
                </a:solidFill>
                <a:effectLst/>
                <a:latin typeface="+mn-lt"/>
                <a:ea typeface="+mn-ea"/>
                <a:cs typeface="+mn-cs"/>
              </a:rPr>
              <a:t>A weekend away for families affected by EB, allowing children and parents to meet each other and hear from medical professionals, in a safe environment with</a:t>
            </a:r>
            <a:r>
              <a:rPr lang="en-GB" sz="1200" b="0" i="0" kern="1200" baseline="0" dirty="0">
                <a:solidFill>
                  <a:schemeClr val="tx1"/>
                </a:solidFill>
                <a:effectLst/>
                <a:latin typeface="+mn-lt"/>
                <a:ea typeface="+mn-ea"/>
                <a:cs typeface="+mn-cs"/>
              </a:rPr>
              <a:t> </a:t>
            </a:r>
            <a:r>
              <a:rPr lang="en-GB" sz="1200" b="0" i="0" kern="1200" dirty="0">
                <a:solidFill>
                  <a:schemeClr val="tx1"/>
                </a:solidFill>
                <a:effectLst/>
                <a:latin typeface="+mn-lt"/>
                <a:ea typeface="+mn-ea"/>
                <a:cs typeface="+mn-cs"/>
              </a:rPr>
              <a:t>specialist EB nursing staff on hand. </a:t>
            </a:r>
          </a:p>
          <a:p>
            <a:pPr marL="171450" indent="-171450">
              <a:buFont typeface="Arial" pitchFamily="34" charset="0"/>
              <a:buChar char="•"/>
            </a:pPr>
            <a:r>
              <a:rPr lang="en-GB" sz="1200" b="0" i="0" kern="1200" dirty="0">
                <a:solidFill>
                  <a:schemeClr val="tx1"/>
                </a:solidFill>
                <a:effectLst/>
                <a:latin typeface="+mn-lt"/>
                <a:ea typeface="+mn-ea"/>
                <a:cs typeface="+mn-cs"/>
              </a:rPr>
              <a:t>A member of staff to provide direct support and advice to children and families affected by a rare genetic condition called </a:t>
            </a:r>
            <a:r>
              <a:rPr lang="en-GB" sz="1200" b="0" i="0" kern="1200" dirty="0" err="1">
                <a:solidFill>
                  <a:schemeClr val="tx1"/>
                </a:solidFill>
                <a:effectLst/>
                <a:latin typeface="+mn-lt"/>
                <a:ea typeface="+mn-ea"/>
                <a:cs typeface="+mn-cs"/>
              </a:rPr>
              <a:t>Bardet-Biedl</a:t>
            </a:r>
            <a:r>
              <a:rPr lang="en-GB" sz="1200" b="0" i="0" kern="1200" baseline="0" dirty="0">
                <a:solidFill>
                  <a:schemeClr val="tx1"/>
                </a:solidFill>
                <a:effectLst/>
                <a:latin typeface="+mn-lt"/>
                <a:ea typeface="+mn-ea"/>
                <a:cs typeface="+mn-cs"/>
              </a:rPr>
              <a:t> syndrome (a</a:t>
            </a:r>
            <a:r>
              <a:rPr lang="en-GB" sz="1200" b="0" i="0" kern="1200" dirty="0">
                <a:solidFill>
                  <a:schemeClr val="tx1"/>
                </a:solidFill>
                <a:effectLst/>
                <a:latin typeface="+mn-lt"/>
                <a:ea typeface="+mn-ea"/>
                <a:cs typeface="+mn-cs"/>
              </a:rPr>
              <a:t>ffected children suffer from vision loss leading to blindness; become obese; have kidney abnormalities, which can be life-threatening; experience developmental delay; and have difficulties with learning, speech and language, and balance and coordination).</a:t>
            </a:r>
            <a:endParaRPr lang="en-GB" b="0" dirty="0"/>
          </a:p>
          <a:p>
            <a:endParaRPr lang="en-GB" dirty="0"/>
          </a:p>
          <a:p>
            <a:pPr marL="0" marR="0" indent="0" algn="l" defTabSz="914400" rtl="0" eaLnBrk="1" fontAlgn="auto" latinLnBrk="0" hangingPunct="1">
              <a:lnSpc>
                <a:spcPct val="100000"/>
              </a:lnSpc>
              <a:spcBef>
                <a:spcPts val="0"/>
              </a:spcBef>
              <a:spcAft>
                <a:spcPts val="0"/>
              </a:spcAft>
              <a:buClrTx/>
              <a:buSzTx/>
              <a:buFontTx/>
              <a:buNone/>
              <a:tabLst/>
              <a:defRPr/>
            </a:pPr>
            <a:endParaRPr lang="en-GB" dirty="0"/>
          </a:p>
        </p:txBody>
      </p:sp>
      <p:sp>
        <p:nvSpPr>
          <p:cNvPr id="4" name="Slide Number Placeholder 3"/>
          <p:cNvSpPr>
            <a:spLocks noGrp="1"/>
          </p:cNvSpPr>
          <p:nvPr>
            <p:ph type="sldNum" sz="quarter" idx="10"/>
          </p:nvPr>
        </p:nvSpPr>
        <p:spPr/>
        <p:txBody>
          <a:bodyPr/>
          <a:lstStyle/>
          <a:p>
            <a:fld id="{6D9D4F43-9D67-4C02-84C0-1F999BC40C1E}" type="slidenum">
              <a:rPr lang="en-GB" smtClean="0"/>
              <a:t>10</a:t>
            </a:fld>
            <a:endParaRPr lang="en-GB"/>
          </a:p>
        </p:txBody>
      </p:sp>
    </p:spTree>
    <p:extLst>
      <p:ext uri="{BB962C8B-B14F-4D97-AF65-F5344CB8AC3E}">
        <p14:creationId xmlns:p14="http://schemas.microsoft.com/office/powerpoint/2010/main" val="275807409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dirty="0"/>
              <a:t>Thank you very much for inviting me to come here today and I hope you all have a wonderful Jeans for Genes Day! </a:t>
            </a:r>
            <a:endParaRPr lang="en-GB" dirty="0">
              <a:solidFill>
                <a:srgbClr val="C00000"/>
              </a:solidFill>
            </a:endParaRPr>
          </a:p>
          <a:p>
            <a:endParaRPr lang="en-GB" dirty="0"/>
          </a:p>
        </p:txBody>
      </p:sp>
      <p:sp>
        <p:nvSpPr>
          <p:cNvPr id="4" name="Slide Number Placeholder 3"/>
          <p:cNvSpPr>
            <a:spLocks noGrp="1"/>
          </p:cNvSpPr>
          <p:nvPr>
            <p:ph type="sldNum" sz="quarter" idx="10"/>
          </p:nvPr>
        </p:nvSpPr>
        <p:spPr/>
        <p:txBody>
          <a:bodyPr/>
          <a:lstStyle/>
          <a:p>
            <a:fld id="{BF2B32FC-9E03-4974-810A-919A0AD65E74}" type="slidenum">
              <a:rPr lang="en-GB" smtClean="0"/>
              <a:t>11</a:t>
            </a:fld>
            <a:endParaRPr lang="en-GB"/>
          </a:p>
        </p:txBody>
      </p:sp>
    </p:spTree>
    <p:extLst>
      <p:ext uri="{BB962C8B-B14F-4D97-AF65-F5344CB8AC3E}">
        <p14:creationId xmlns:p14="http://schemas.microsoft.com/office/powerpoint/2010/main" val="164508269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Before we talk about the children you are helping today by</a:t>
            </a:r>
            <a:r>
              <a:rPr lang="en-GB" baseline="0" dirty="0"/>
              <a:t> wearing your jeans and paying £1, </a:t>
            </a:r>
            <a:r>
              <a:rPr lang="en-GB" dirty="0"/>
              <a:t>I have two words written on this slide. </a:t>
            </a:r>
          </a:p>
          <a:p>
            <a:endParaRPr lang="en-GB" dirty="0"/>
          </a:p>
          <a:p>
            <a:r>
              <a:rPr lang="en-GB" dirty="0"/>
              <a:t>Can anyone tell me what the top word is? That’s right. JEANS. Where would I find these jeans? Correct, J-JEANS describes the trousers you wear on your legs </a:t>
            </a:r>
            <a:r>
              <a:rPr lang="en-GB" sz="1200" dirty="0"/>
              <a:t>– they keep our legs warm</a:t>
            </a:r>
            <a:r>
              <a:rPr lang="en-GB" dirty="0"/>
              <a:t>.</a:t>
            </a:r>
          </a:p>
          <a:p>
            <a:endParaRPr lang="en-GB" dirty="0"/>
          </a:p>
          <a:p>
            <a:r>
              <a:rPr lang="en-GB" dirty="0"/>
              <a:t>What about the bottom word?  That’s right, G-GENES. Where would I find these genes? (If prompting required – in the fridge? In a shop?)  Correct, I would find these genes in my body and it is these genes, the ones in our bodies that I want to talk about to you today. </a:t>
            </a:r>
          </a:p>
          <a:p>
            <a:endParaRPr lang="en-GB" dirty="0"/>
          </a:p>
          <a:p>
            <a:endParaRPr lang="en-GB" dirty="0"/>
          </a:p>
        </p:txBody>
      </p:sp>
      <p:sp>
        <p:nvSpPr>
          <p:cNvPr id="4" name="Slide Number Placeholder 3"/>
          <p:cNvSpPr>
            <a:spLocks noGrp="1"/>
          </p:cNvSpPr>
          <p:nvPr>
            <p:ph type="sldNum" sz="quarter" idx="10"/>
          </p:nvPr>
        </p:nvSpPr>
        <p:spPr/>
        <p:txBody>
          <a:bodyPr/>
          <a:lstStyle/>
          <a:p>
            <a:fld id="{BF2B32FC-9E03-4974-810A-919A0AD65E74}" type="slidenum">
              <a:rPr lang="en-GB" smtClean="0"/>
              <a:t>2</a:t>
            </a:fld>
            <a:endParaRPr lang="en-GB"/>
          </a:p>
        </p:txBody>
      </p:sp>
    </p:spTree>
    <p:extLst>
      <p:ext uri="{BB962C8B-B14F-4D97-AF65-F5344CB8AC3E}">
        <p14:creationId xmlns:p14="http://schemas.microsoft.com/office/powerpoint/2010/main" val="78329260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baseline="0" dirty="0"/>
          </a:p>
          <a:p>
            <a:r>
              <a:rPr lang="en-GB" baseline="0" dirty="0"/>
              <a:t>Do you know what the picture above shows? FROM THE AUDIENCE Instruments! Which ones? We can see a harp, a piano, a violin…</a:t>
            </a:r>
            <a:endParaRPr lang="en-GB" dirty="0"/>
          </a:p>
        </p:txBody>
      </p:sp>
      <p:sp>
        <p:nvSpPr>
          <p:cNvPr id="4" name="Slide Number Placeholder 3"/>
          <p:cNvSpPr>
            <a:spLocks noGrp="1"/>
          </p:cNvSpPr>
          <p:nvPr>
            <p:ph type="sldNum" sz="quarter" idx="10"/>
          </p:nvPr>
        </p:nvSpPr>
        <p:spPr/>
        <p:txBody>
          <a:bodyPr/>
          <a:lstStyle/>
          <a:p>
            <a:fld id="{BF2B32FC-9E03-4974-810A-919A0AD65E74}" type="slidenum">
              <a:rPr lang="en-GB" smtClean="0"/>
              <a:t>3</a:t>
            </a:fld>
            <a:endParaRPr lang="en-GB"/>
          </a:p>
        </p:txBody>
      </p:sp>
    </p:spTree>
    <p:extLst>
      <p:ext uri="{BB962C8B-B14F-4D97-AF65-F5344CB8AC3E}">
        <p14:creationId xmlns:p14="http://schemas.microsoft.com/office/powerpoint/2010/main" val="328278031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aseline="0" dirty="0"/>
              <a:t>What are these people doing in this photo do you think? That’s right, they’re listening to an orchestra playing lovely sounding music with all of those instruments!</a:t>
            </a:r>
          </a:p>
          <a:p>
            <a:endParaRPr lang="en-GB" baseline="0" dirty="0"/>
          </a:p>
          <a:p>
            <a:r>
              <a:rPr lang="en-GB" baseline="0" dirty="0"/>
              <a:t>Now, how does an orchestra make music? What do they need? That’s right, they need a piece of sheet music!</a:t>
            </a:r>
          </a:p>
        </p:txBody>
      </p:sp>
      <p:sp>
        <p:nvSpPr>
          <p:cNvPr id="4" name="Slide Number Placeholder 3"/>
          <p:cNvSpPr>
            <a:spLocks noGrp="1"/>
          </p:cNvSpPr>
          <p:nvPr>
            <p:ph type="sldNum" sz="quarter" idx="10"/>
          </p:nvPr>
        </p:nvSpPr>
        <p:spPr/>
        <p:txBody>
          <a:bodyPr/>
          <a:lstStyle/>
          <a:p>
            <a:fld id="{BF2B32FC-9E03-4974-810A-919A0AD65E74}" type="slidenum">
              <a:rPr lang="en-GB" smtClean="0"/>
              <a:t>4</a:t>
            </a:fld>
            <a:endParaRPr lang="en-GB"/>
          </a:p>
        </p:txBody>
      </p:sp>
    </p:spTree>
    <p:extLst>
      <p:ext uri="{BB962C8B-B14F-4D97-AF65-F5344CB8AC3E}">
        <p14:creationId xmlns:p14="http://schemas.microsoft.com/office/powerpoint/2010/main" val="37814178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aseline="0" dirty="0"/>
              <a:t>An orchestra uses a sheet of music, like instructions, to tell each of the musicians when to play and for how long and in what order.</a:t>
            </a:r>
          </a:p>
          <a:p>
            <a:endParaRPr lang="en-GB" baseline="0" dirty="0"/>
          </a:p>
          <a:p>
            <a:r>
              <a:rPr lang="en-GB" baseline="0" dirty="0"/>
              <a:t>Your genes work a bit like a sheet of music. Before you were born, your genes helped decide things like where your arms and legs should go, whether you are going to have blue eyes or brown eyes and how your body works.</a:t>
            </a:r>
            <a:endParaRPr lang="en-GB" dirty="0"/>
          </a:p>
        </p:txBody>
      </p:sp>
      <p:sp>
        <p:nvSpPr>
          <p:cNvPr id="4" name="Slide Number Placeholder 3"/>
          <p:cNvSpPr>
            <a:spLocks noGrp="1"/>
          </p:cNvSpPr>
          <p:nvPr>
            <p:ph type="sldNum" sz="quarter" idx="10"/>
          </p:nvPr>
        </p:nvSpPr>
        <p:spPr/>
        <p:txBody>
          <a:bodyPr/>
          <a:lstStyle/>
          <a:p>
            <a:fld id="{BF2B32FC-9E03-4974-810A-919A0AD65E74}" type="slidenum">
              <a:rPr lang="en-GB" smtClean="0"/>
              <a:t>5</a:t>
            </a:fld>
            <a:endParaRPr lang="en-GB"/>
          </a:p>
        </p:txBody>
      </p:sp>
    </p:spTree>
    <p:extLst>
      <p:ext uri="{BB962C8B-B14F-4D97-AF65-F5344CB8AC3E}">
        <p14:creationId xmlns:p14="http://schemas.microsoft.com/office/powerpoint/2010/main" val="36663737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dirty="0"/>
              <a:t>Uh oh. It looks like something has gone a bit wrong with the music our orchestra is making and our</a:t>
            </a:r>
            <a:r>
              <a:rPr lang="en-GB" baseline="0" dirty="0"/>
              <a:t> audience doesn’t like it</a:t>
            </a:r>
            <a:r>
              <a:rPr lang="en-GB" dirty="0"/>
              <a:t>!</a:t>
            </a:r>
            <a:r>
              <a:rPr lang="en-GB" baseline="0" dirty="0"/>
              <a:t> </a:t>
            </a:r>
            <a:r>
              <a:rPr lang="en-GB" dirty="0"/>
              <a:t>Can anyone tell me what has happened? Our</a:t>
            </a:r>
            <a:r>
              <a:rPr lang="en-GB" baseline="0" dirty="0"/>
              <a:t> sheet music has got jumbled up so the violinists are playing their music back to front, the drummers are banging too loud and the flutist is playing too quietly</a:t>
            </a:r>
            <a:r>
              <a:rPr lang="en-GB" dirty="0"/>
              <a:t>! Do you think this music is going to sound very good? No!</a:t>
            </a:r>
          </a:p>
          <a:p>
            <a:endParaRPr lang="en-GB" dirty="0"/>
          </a:p>
          <a:p>
            <a:r>
              <a:rPr lang="en-GB" dirty="0"/>
              <a:t>If something goes wrong when our orchestra is playing music, or there is a page missing</a:t>
            </a:r>
            <a:r>
              <a:rPr lang="en-GB" baseline="0" dirty="0"/>
              <a:t> from the sheet music, then you can end up with an orchestra that plays different music or doesn’t play properly.</a:t>
            </a:r>
          </a:p>
          <a:p>
            <a:endParaRPr lang="en-GB" baseline="0" dirty="0"/>
          </a:p>
          <a:p>
            <a:endParaRPr lang="en-GB" dirty="0"/>
          </a:p>
        </p:txBody>
      </p:sp>
      <p:sp>
        <p:nvSpPr>
          <p:cNvPr id="4" name="Slide Number Placeholder 3"/>
          <p:cNvSpPr>
            <a:spLocks noGrp="1"/>
          </p:cNvSpPr>
          <p:nvPr>
            <p:ph type="sldNum" sz="quarter" idx="10"/>
          </p:nvPr>
        </p:nvSpPr>
        <p:spPr/>
        <p:txBody>
          <a:bodyPr/>
          <a:lstStyle/>
          <a:p>
            <a:fld id="{BF2B32FC-9E03-4974-810A-919A0AD65E74}" type="slidenum">
              <a:rPr lang="en-GB" smtClean="0"/>
              <a:t>6</a:t>
            </a:fld>
            <a:endParaRPr lang="en-GB"/>
          </a:p>
        </p:txBody>
      </p:sp>
    </p:spTree>
    <p:extLst>
      <p:ext uri="{BB962C8B-B14F-4D97-AF65-F5344CB8AC3E}">
        <p14:creationId xmlns:p14="http://schemas.microsoft.com/office/powerpoint/2010/main" val="110576260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dirty="0"/>
              <a:t>Sometimes</a:t>
            </a:r>
            <a:r>
              <a:rPr lang="en-GB" baseline="0" dirty="0"/>
              <a:t>, in our bodies, when parts of the instructions are missing, </a:t>
            </a:r>
            <a:r>
              <a:rPr lang="en-GB" dirty="0"/>
              <a:t>these genes that make up our body can go wrong too. If it’s only a little mistake, like a missing musical</a:t>
            </a:r>
            <a:r>
              <a:rPr lang="en-GB" baseline="0" dirty="0"/>
              <a:t> </a:t>
            </a:r>
            <a:r>
              <a:rPr lang="en-GB" dirty="0"/>
              <a:t>note, then it might just mean someone’s body works in a different way to yours or that they look a little different from you. But if something very important is missing, like an entire sheet of music, then this can cause a more serious problem with the way someone’s body works for example they might not be able to walk or see.</a:t>
            </a:r>
          </a:p>
          <a:p>
            <a:endParaRPr lang="en-GB" dirty="0"/>
          </a:p>
          <a:p>
            <a:r>
              <a:rPr lang="en-GB" dirty="0"/>
              <a:t>The smiling children</a:t>
            </a:r>
            <a:r>
              <a:rPr lang="en-GB" baseline="0" dirty="0"/>
              <a:t> on the screen all have different genetic disorders, where the instructions from their genes weren’t quite right, resulting in their bodies not working in the same way as yours does.</a:t>
            </a:r>
          </a:p>
          <a:p>
            <a:endParaRPr lang="en-GB" baseline="0" dirty="0"/>
          </a:p>
          <a:p>
            <a:r>
              <a:rPr lang="en-GB" baseline="0" dirty="0"/>
              <a:t>By wearing our jeans today and bringing in £1, we will be raising money for children with genetic disorders.</a:t>
            </a:r>
            <a:endParaRPr lang="en-GB" dirty="0"/>
          </a:p>
          <a:p>
            <a:endParaRPr lang="en-GB" dirty="0"/>
          </a:p>
        </p:txBody>
      </p:sp>
      <p:sp>
        <p:nvSpPr>
          <p:cNvPr id="4" name="Slide Number Placeholder 3"/>
          <p:cNvSpPr>
            <a:spLocks noGrp="1"/>
          </p:cNvSpPr>
          <p:nvPr>
            <p:ph type="sldNum" sz="quarter" idx="10"/>
          </p:nvPr>
        </p:nvSpPr>
        <p:spPr/>
        <p:txBody>
          <a:bodyPr/>
          <a:lstStyle/>
          <a:p>
            <a:fld id="{BF2B32FC-9E03-4974-810A-919A0AD65E74}" type="slidenum">
              <a:rPr lang="en-GB" smtClean="0"/>
              <a:t>7</a:t>
            </a:fld>
            <a:endParaRPr lang="en-GB"/>
          </a:p>
        </p:txBody>
      </p:sp>
    </p:spTree>
    <p:extLst>
      <p:ext uri="{BB962C8B-B14F-4D97-AF65-F5344CB8AC3E}">
        <p14:creationId xmlns:p14="http://schemas.microsoft.com/office/powerpoint/2010/main" val="152052541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228600" eaLnBrk="1" hangingPunct="1"/>
            <a:r>
              <a:rPr lang="en-GB" dirty="0"/>
              <a:t>WE SUGGEST USING THIS PART OF THE ASSEMBLY TO SHOW THE TIANA AND STAR FILM AT</a:t>
            </a:r>
          </a:p>
          <a:p>
            <a:pPr indent="-228600" eaLnBrk="1" hangingPunct="1"/>
            <a:endParaRPr lang="en-GB" dirty="0"/>
          </a:p>
          <a:p>
            <a:pPr indent="-228600" eaLnBrk="1" hangingPunct="1"/>
            <a:r>
              <a:rPr lang="en-GB" dirty="0"/>
              <a:t>https://www.youtube.com/watch?v=6b7cWvMlw8Y</a:t>
            </a:r>
          </a:p>
          <a:p>
            <a:pPr indent="-228600" eaLnBrk="1" hangingPunct="1"/>
            <a:endParaRPr lang="en-GB" dirty="0"/>
          </a:p>
          <a:p>
            <a:pPr indent="-228600" eaLnBrk="1" hangingPunct="1"/>
            <a:endParaRPr lang="en-GB" dirty="0"/>
          </a:p>
          <a:p>
            <a:pPr indent="-228600" eaLnBrk="1" hangingPunct="1"/>
            <a:r>
              <a:rPr lang="en-GB" b="0" dirty="0"/>
              <a:t>OTHER</a:t>
            </a:r>
            <a:r>
              <a:rPr lang="en-GB" b="0" baseline="0" dirty="0"/>
              <a:t> SUITABLE FILMS FROM OUR RANGE ARE</a:t>
            </a:r>
            <a:endParaRPr lang="en-GB" b="0" dirty="0"/>
          </a:p>
          <a:p>
            <a:pPr marL="0" marR="0" indent="-228600" algn="l" defTabSz="914400" rtl="0" eaLnBrk="1" fontAlgn="auto" latinLnBrk="0" hangingPunct="1">
              <a:lnSpc>
                <a:spcPct val="100000"/>
              </a:lnSpc>
              <a:spcBef>
                <a:spcPts val="0"/>
              </a:spcBef>
              <a:spcAft>
                <a:spcPts val="0"/>
              </a:spcAft>
              <a:buClrTx/>
              <a:buSzTx/>
              <a:buFontTx/>
              <a:buNone/>
              <a:tabLst/>
              <a:defRPr/>
            </a:pPr>
            <a:endParaRPr lang="en-GB" dirty="0">
              <a:hlinkClick r:id="rId3"/>
            </a:endParaRPr>
          </a:p>
          <a:p>
            <a:pPr indent="-228600" eaLnBrk="1" hangingPunct="1"/>
            <a:r>
              <a:rPr lang="en-GB" b="0" dirty="0" err="1"/>
              <a:t>Carys</a:t>
            </a:r>
            <a:r>
              <a:rPr lang="en-GB" b="0" baseline="0" dirty="0"/>
              <a:t> and George’s story https://www.youtube.com/watch?v=d8B-rdUrO9U&amp;t=254s</a:t>
            </a:r>
          </a:p>
          <a:p>
            <a:pPr indent="-228600" eaLnBrk="1" hangingPunct="1"/>
            <a:r>
              <a:rPr lang="en-GB" b="0" baseline="0" dirty="0"/>
              <a:t>Ashley’s story  https://www.youtube.com/watch?v=tYYMRd39wcE&amp;t=183s</a:t>
            </a:r>
          </a:p>
          <a:p>
            <a:pPr indent="-228600" eaLnBrk="1" hangingPunct="1"/>
            <a:endParaRPr lang="en-GB" b="0" dirty="0"/>
          </a:p>
          <a:p>
            <a:pPr indent="-228600" eaLnBrk="1" hangingPunct="1"/>
            <a:endParaRPr lang="en-GB" b="0" dirty="0"/>
          </a:p>
          <a:p>
            <a:pPr indent="-228600" eaLnBrk="1" hangingPunct="1"/>
            <a:endParaRPr lang="en-GB" b="0" dirty="0"/>
          </a:p>
          <a:p>
            <a:pPr indent="-228600" eaLnBrk="1" hangingPunct="1"/>
            <a:endParaRPr lang="en-GB" b="1" dirty="0"/>
          </a:p>
          <a:p>
            <a:pPr marL="0" marR="0" indent="-228600" algn="l" defTabSz="914400" rtl="0" eaLnBrk="1" fontAlgn="auto" latinLnBrk="0" hangingPunct="1">
              <a:lnSpc>
                <a:spcPct val="100000"/>
              </a:lnSpc>
              <a:spcBef>
                <a:spcPts val="0"/>
              </a:spcBef>
              <a:spcAft>
                <a:spcPts val="0"/>
              </a:spcAft>
              <a:buClrTx/>
              <a:buSzTx/>
              <a:buFontTx/>
              <a:buNone/>
              <a:tabLst/>
              <a:defRPr/>
            </a:pPr>
            <a:r>
              <a:rPr lang="en-GB" b="1" dirty="0"/>
              <a:t>ALL OUR</a:t>
            </a:r>
            <a:r>
              <a:rPr lang="en-GB" b="1" baseline="0" dirty="0"/>
              <a:t> FILMS CAN BE FOUND ONLINE: </a:t>
            </a:r>
            <a:r>
              <a:rPr lang="en-GB" dirty="0"/>
              <a:t>https://www.jeansforgenesday.org/our-work/who-we-help</a:t>
            </a:r>
          </a:p>
          <a:p>
            <a:pPr indent="-228600" eaLnBrk="1" hangingPunct="1"/>
            <a:endParaRPr lang="en-GB" b="1" dirty="0"/>
          </a:p>
          <a:p>
            <a:pPr indent="-228600" eaLnBrk="1" hangingPunct="1"/>
            <a:endParaRPr lang="en-GB" b="1" dirty="0"/>
          </a:p>
          <a:p>
            <a:pPr indent="-228600" eaLnBrk="1" hangingPunct="1"/>
            <a:r>
              <a:rPr lang="en-GB" b="1" dirty="0"/>
              <a:t>OR</a:t>
            </a:r>
            <a:endParaRPr lang="en-US" b="1" dirty="0"/>
          </a:p>
          <a:p>
            <a:pPr indent="-228600" eaLnBrk="1" hangingPunct="1"/>
            <a:endParaRPr lang="en-US" dirty="0"/>
          </a:p>
          <a:p>
            <a:pPr indent="-228600" eaLnBrk="1" hangingPunct="1"/>
            <a:r>
              <a:rPr lang="en-US" dirty="0"/>
              <a:t>This could be an opportunity to tell the story of your child or a child you know. If you would like to tell a personal story then it should be straightforward for you to change the name at the top of the slide and replace the photo / video with one of your own.</a:t>
            </a:r>
          </a:p>
          <a:p>
            <a:endParaRPr lang="en-GB" dirty="0"/>
          </a:p>
          <a:p>
            <a:endParaRPr lang="en-GB" dirty="0"/>
          </a:p>
          <a:p>
            <a:endParaRPr lang="en-GB" dirty="0"/>
          </a:p>
          <a:p>
            <a:pPr indent="-228600" eaLnBrk="1" hangingPunct="1"/>
            <a:endParaRPr lang="en-GB" dirty="0"/>
          </a:p>
          <a:p>
            <a:pPr indent="-228600" eaLnBrk="1" hangingPunct="1"/>
            <a:endParaRPr lang="en-GB" dirty="0"/>
          </a:p>
        </p:txBody>
      </p:sp>
      <p:sp>
        <p:nvSpPr>
          <p:cNvPr id="4" name="Slide Number Placeholder 3"/>
          <p:cNvSpPr>
            <a:spLocks noGrp="1"/>
          </p:cNvSpPr>
          <p:nvPr>
            <p:ph type="sldNum" sz="quarter" idx="10"/>
          </p:nvPr>
        </p:nvSpPr>
        <p:spPr/>
        <p:txBody>
          <a:bodyPr/>
          <a:lstStyle/>
          <a:p>
            <a:fld id="{BF2B32FC-9E03-4974-810A-919A0AD65E74}" type="slidenum">
              <a:rPr lang="en-GB" smtClean="0"/>
              <a:t>8</a:t>
            </a:fld>
            <a:endParaRPr lang="en-GB"/>
          </a:p>
        </p:txBody>
      </p:sp>
    </p:spTree>
    <p:extLst>
      <p:ext uri="{BB962C8B-B14F-4D97-AF65-F5344CB8AC3E}">
        <p14:creationId xmlns:p14="http://schemas.microsoft.com/office/powerpoint/2010/main" val="389587010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Coming into school today </a:t>
            </a:r>
            <a:r>
              <a:rPr lang="en-GB" baseline="0" dirty="0"/>
              <a:t>in our favourite pair of jeans and paying £1 raising money to help children like </a:t>
            </a:r>
            <a:r>
              <a:rPr lang="en-GB" baseline="0" dirty="0" err="1"/>
              <a:t>Tiana</a:t>
            </a:r>
            <a:r>
              <a:rPr lang="en-GB" baseline="0" dirty="0"/>
              <a:t> and Star to get the help they need to cope with their genetic condition.</a:t>
            </a:r>
          </a:p>
          <a:p>
            <a:endParaRPr lang="en-GB"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GB" baseline="0" dirty="0"/>
              <a:t>As well as wearing our jeans, we’ll also be … </a:t>
            </a:r>
          </a:p>
          <a:p>
            <a:pPr marL="0" marR="0" indent="0" algn="l" defTabSz="914400" rtl="0" eaLnBrk="1" fontAlgn="auto" latinLnBrk="0" hangingPunct="1">
              <a:lnSpc>
                <a:spcPct val="100000"/>
              </a:lnSpc>
              <a:spcBef>
                <a:spcPts val="0"/>
              </a:spcBef>
              <a:spcAft>
                <a:spcPts val="0"/>
              </a:spcAft>
              <a:buClrTx/>
              <a:buSzTx/>
              <a:buFontTx/>
              <a:buNone/>
              <a:tabLst/>
              <a:defRPr/>
            </a:pPr>
            <a:endParaRPr lang="en-GB" i="1"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GB" i="1" baseline="0" dirty="0"/>
              <a:t>*</a:t>
            </a:r>
            <a:r>
              <a:rPr lang="en-GB" i="0" cap="all" baseline="0" dirty="0"/>
              <a:t>please insert the other activities you have planned to celebrate the Day such as: holding a cake sale, hosting A ‘CUSTOMISE YOUR DENIM’ AFTERNOON, putting on a sponsored denim talent show </a:t>
            </a:r>
            <a:r>
              <a:rPr lang="en-GB" i="1" baseline="0" dirty="0">
                <a:solidFill>
                  <a:schemeClr val="tx1"/>
                </a:solidFill>
              </a:rPr>
              <a:t>For more ideas, please visit: https://www.jeansforgenesday.org/schools/primary-fundraising-ideas</a:t>
            </a:r>
            <a:endParaRPr lang="en-GB" i="1" dirty="0">
              <a:solidFill>
                <a:schemeClr val="tx1"/>
              </a:solidFill>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GB" dirty="0"/>
          </a:p>
        </p:txBody>
      </p:sp>
      <p:sp>
        <p:nvSpPr>
          <p:cNvPr id="4" name="Slide Number Placeholder 3"/>
          <p:cNvSpPr>
            <a:spLocks noGrp="1"/>
          </p:cNvSpPr>
          <p:nvPr>
            <p:ph type="sldNum" sz="quarter" idx="10"/>
          </p:nvPr>
        </p:nvSpPr>
        <p:spPr/>
        <p:txBody>
          <a:bodyPr/>
          <a:lstStyle/>
          <a:p>
            <a:fld id="{BF2B32FC-9E03-4974-810A-919A0AD65E74}" type="slidenum">
              <a:rPr lang="en-GB" smtClean="0"/>
              <a:t>9</a:t>
            </a:fld>
            <a:endParaRPr lang="en-GB"/>
          </a:p>
        </p:txBody>
      </p:sp>
    </p:spTree>
    <p:extLst>
      <p:ext uri="{BB962C8B-B14F-4D97-AF65-F5344CB8AC3E}">
        <p14:creationId xmlns:p14="http://schemas.microsoft.com/office/powerpoint/2010/main" val="146081572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p:cNvSpPr>
            <a:spLocks noGrp="1"/>
          </p:cNvSpPr>
          <p:nvPr>
            <p:ph type="dt" sz="half" idx="10"/>
          </p:nvPr>
        </p:nvSpPr>
        <p:spPr/>
        <p:txBody>
          <a:bodyPr/>
          <a:lstStyle/>
          <a:p>
            <a:fld id="{B30017D2-DFD6-456C-9E55-1D4BD053F6C1}" type="datetimeFigureOut">
              <a:rPr lang="en-GB" smtClean="0"/>
              <a:t>05/09/2019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9EBEDBAA-AC7A-4F66-B558-68D7AD7C01EC}" type="slidenum">
              <a:rPr lang="en-GB" smtClean="0"/>
              <a:t>‹#›</a:t>
            </a:fld>
            <a:endParaRPr lang="en-GB"/>
          </a:p>
        </p:txBody>
      </p:sp>
      <p:sp>
        <p:nvSpPr>
          <p:cNvPr id="9" name="Title 1"/>
          <p:cNvSpPr>
            <a:spLocks noGrp="1"/>
          </p:cNvSpPr>
          <p:nvPr>
            <p:ph type="title"/>
          </p:nvPr>
        </p:nvSpPr>
        <p:spPr>
          <a:xfrm>
            <a:off x="1691680" y="186911"/>
            <a:ext cx="7056784" cy="1143000"/>
          </a:xfrm>
        </p:spPr>
        <p:txBody>
          <a:bodyPr>
            <a:normAutofit/>
          </a:bodyPr>
          <a:lstStyle>
            <a:lvl1pPr>
              <a:defRPr lang="en-US" sz="3200" b="1" kern="1200" spc="300" dirty="0" smtClean="0">
                <a:solidFill>
                  <a:schemeClr val="tx1"/>
                </a:solidFill>
                <a:latin typeface="Avenir LT Std 55 Roman" pitchFamily="34" charset="0"/>
                <a:ea typeface="+mn-ea"/>
                <a:cs typeface="+mn-cs"/>
              </a:defRPr>
            </a:lvl1pPr>
          </a:lstStyle>
          <a:p>
            <a:r>
              <a:rPr lang="en-US" dirty="0"/>
              <a:t>Click to edit Master title style</a:t>
            </a:r>
            <a:endParaRPr lang="en-GB" dirty="0"/>
          </a:p>
        </p:txBody>
      </p:sp>
    </p:spTree>
    <p:extLst>
      <p:ext uri="{BB962C8B-B14F-4D97-AF65-F5344CB8AC3E}">
        <p14:creationId xmlns:p14="http://schemas.microsoft.com/office/powerpoint/2010/main" val="423596871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lang="en-US" sz="3200" b="1" kern="1200" spc="300" dirty="0" smtClean="0">
                <a:solidFill>
                  <a:schemeClr val="tx1"/>
                </a:solidFill>
                <a:latin typeface="Avenir LT Std 55 Roman" pitchFamily="34" charset="0"/>
                <a:ea typeface="+mn-ea"/>
                <a:cs typeface="+mn-cs"/>
              </a:defRPr>
            </a:lvl1pPr>
          </a:lstStyle>
          <a:p>
            <a:r>
              <a:rPr lang="en-US" dirty="0"/>
              <a:t>Click to edit Master title style</a:t>
            </a:r>
            <a:endParaRPr lang="en-GB"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B30017D2-DFD6-456C-9E55-1D4BD053F6C1}" type="datetimeFigureOut">
              <a:rPr lang="en-GB" smtClean="0"/>
              <a:t>05/09/2019</a:t>
            </a:fld>
            <a:endParaRPr lang="en-GB" dirty="0"/>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9EBEDBAA-AC7A-4F66-B558-68D7AD7C01EC}" type="slidenum">
              <a:rPr lang="en-GB" smtClean="0"/>
              <a:t>‹#›</a:t>
            </a:fld>
            <a:endParaRPr lang="en-GB"/>
          </a:p>
        </p:txBody>
      </p:sp>
    </p:spTree>
    <p:extLst>
      <p:ext uri="{BB962C8B-B14F-4D97-AF65-F5344CB8AC3E}">
        <p14:creationId xmlns:p14="http://schemas.microsoft.com/office/powerpoint/2010/main" val="214118248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dirty="0"/>
              <a:t>Master title style</a:t>
            </a:r>
            <a:endParaRPr lang="en-GB"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30017D2-DFD6-456C-9E55-1D4BD053F6C1}" type="datetimeFigureOut">
              <a:rPr lang="en-GB" smtClean="0"/>
              <a:t>05/09/2019</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EBEDBAA-AC7A-4F66-B558-68D7AD7C01EC}" type="slidenum">
              <a:rPr lang="en-GB" smtClean="0"/>
              <a:t>‹#›</a:t>
            </a:fld>
            <a:endParaRPr lang="en-GB"/>
          </a:p>
        </p:txBody>
      </p:sp>
    </p:spTree>
    <p:extLst>
      <p:ext uri="{BB962C8B-B14F-4D97-AF65-F5344CB8AC3E}">
        <p14:creationId xmlns:p14="http://schemas.microsoft.com/office/powerpoint/2010/main" val="3969992847"/>
      </p:ext>
    </p:extLst>
  </p:cSld>
  <p:clrMap bg1="lt1" tx1="dk1" bg2="lt2" tx2="dk2" accent1="accent1" accent2="accent2" accent3="accent3" accent4="accent4" accent5="accent5" accent6="accent6" hlink="hlink" folHlink="folHlink"/>
  <p:sldLayoutIdLst>
    <p:sldLayoutId id="2147483649" r:id="rId1"/>
    <p:sldLayoutId id="2147483650" r:id="rId2"/>
  </p:sldLayoutIdLst>
  <p:txStyles>
    <p:titleStyle>
      <a:lvl1pPr algn="ctr" defTabSz="914400" rtl="0" eaLnBrk="1" latinLnBrk="0" hangingPunct="1">
        <a:spcBef>
          <a:spcPct val="0"/>
        </a:spcBef>
        <a:buNone/>
        <a:defRPr lang="en-US" sz="4400" b="1" kern="1200" spc="300" smtClean="0">
          <a:solidFill>
            <a:schemeClr val="tx1"/>
          </a:solidFill>
          <a:latin typeface="Avenir LT Std 55 Roman" pitchFamily="34" charset="0"/>
          <a:ea typeface="+mn-ea"/>
          <a:cs typeface="+mn-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25.jpeg"/><Relationship Id="rId4" Type="http://schemas.openxmlformats.org/officeDocument/2006/relationships/image" Target="../media/image24.jpeg"/></Relationships>
</file>

<file path=ppt/slides/_rels/slide11.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image" Target="../media/image8.jpeg"/><Relationship Id="rId3" Type="http://schemas.openxmlformats.org/officeDocument/2006/relationships/image" Target="../media/image3.jpeg"/><Relationship Id="rId7" Type="http://schemas.openxmlformats.org/officeDocument/2006/relationships/image" Target="../media/image7.jpe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 Id="rId9" Type="http://schemas.openxmlformats.org/officeDocument/2006/relationships/image" Target="../media/image9.jpeg"/></Relationships>
</file>

<file path=ppt/slides/_rels/slide4.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2.jpg"/><Relationship Id="rId5" Type="http://schemas.openxmlformats.org/officeDocument/2006/relationships/image" Target="../media/image15.jpg"/><Relationship Id="rId4" Type="http://schemas.openxmlformats.org/officeDocument/2006/relationships/image" Target="../media/image14.jpg"/></Relationships>
</file>

<file path=ppt/slides/_rels/slide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2.jpg"/></Relationships>
</file>

<file path=ppt/slides/_rels/slide9.xml.rels><?xml version="1.0" encoding="UTF-8" standalone="yes"?>
<Relationships xmlns="http://schemas.openxmlformats.org/package/2006/relationships"><Relationship Id="rId8" Type="http://schemas.openxmlformats.org/officeDocument/2006/relationships/image" Target="../media/image21.jpeg"/><Relationship Id="rId3" Type="http://schemas.openxmlformats.org/officeDocument/2006/relationships/image" Target="../media/image2.jpg"/><Relationship Id="rId7" Type="http://schemas.openxmlformats.org/officeDocument/2006/relationships/image" Target="../media/image20.jpe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19.jpeg"/><Relationship Id="rId5" Type="http://schemas.openxmlformats.org/officeDocument/2006/relationships/image" Target="../media/image18.jpeg"/><Relationship Id="rId4" Type="http://schemas.openxmlformats.org/officeDocument/2006/relationships/image" Target="../media/image17.JPG"/><Relationship Id="rId9" Type="http://schemas.openxmlformats.org/officeDocument/2006/relationships/image" Target="../media/image22.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755576" y="2543520"/>
            <a:ext cx="7632848" cy="3046988"/>
          </a:xfrm>
          <a:prstGeom prst="rect">
            <a:avLst/>
          </a:prstGeom>
          <a:noFill/>
        </p:spPr>
        <p:txBody>
          <a:bodyPr wrap="square" rtlCol="0">
            <a:spAutoFit/>
          </a:bodyPr>
          <a:lstStyle/>
          <a:p>
            <a:pPr algn="ctr"/>
            <a:r>
              <a:rPr lang="en-GB" sz="9600" b="1" dirty="0">
                <a:solidFill>
                  <a:srgbClr val="344DC5"/>
                </a:solidFill>
                <a:latin typeface="Magical Brush" pitchFamily="50" charset="0"/>
              </a:rPr>
              <a:t>WHAT GENES MEAN</a:t>
            </a:r>
          </a:p>
        </p:txBody>
      </p:sp>
      <p:pic>
        <p:nvPicPr>
          <p:cNvPr id="9" name="Picture 2" descr="K:\@Image Library\JEANS FOR GENES\LOGOS\WJCL_Rivet_CMYK_AW_RGB.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588224" y="262808"/>
            <a:ext cx="2298849" cy="228287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4709269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p:cNvSpPr txBox="1">
            <a:spLocks/>
          </p:cNvSpPr>
          <p:nvPr/>
        </p:nvSpPr>
        <p:spPr bwMode="auto">
          <a:xfrm>
            <a:off x="323528" y="260648"/>
            <a:ext cx="9094776" cy="360040"/>
          </a:xfrm>
          <a:prstGeom prst="rect">
            <a:avLst/>
          </a:prstGeom>
          <a:noFill/>
          <a:ln w="9525">
            <a:noFill/>
            <a:miter lim="800000"/>
            <a:headEnd/>
            <a:tailEnd/>
          </a:ln>
        </p:spPr>
        <p:txBody>
          <a:bodyPr vert="horz" wrap="square" lIns="0" tIns="0" rIns="0" bIns="0" numCol="1" anchor="ctr" anchorCtr="0" compatLnSpc="1">
            <a:prstTxWarp prst="textNoShape">
              <a:avLst/>
            </a:prstTxWarp>
          </a:bodyPr>
          <a:lstStyle>
            <a:lvl1pPr algn="l" rtl="0" eaLnBrk="0" fontAlgn="base" hangingPunct="0">
              <a:spcBef>
                <a:spcPct val="0"/>
              </a:spcBef>
              <a:spcAft>
                <a:spcPct val="0"/>
              </a:spcAft>
              <a:defRPr sz="1200" b="0" i="0">
                <a:solidFill>
                  <a:srgbClr val="3C3737"/>
                </a:solidFill>
                <a:latin typeface="Avenir Next Regular"/>
                <a:ea typeface="IB Fedra" pitchFamily="34" charset="0"/>
                <a:cs typeface="Avenir Next Regular"/>
              </a:defRPr>
            </a:lvl1pPr>
            <a:lvl2pPr algn="l" rtl="0" eaLnBrk="0" fontAlgn="base" hangingPunct="0">
              <a:spcBef>
                <a:spcPct val="0"/>
              </a:spcBef>
              <a:spcAft>
                <a:spcPct val="0"/>
              </a:spcAft>
              <a:defRPr sz="2200" b="1">
                <a:solidFill>
                  <a:schemeClr val="tx2"/>
                </a:solidFill>
                <a:latin typeface="Verdana" pitchFamily="-111" charset="0"/>
                <a:ea typeface="ＭＳ Ｐゴシック" charset="0"/>
                <a:cs typeface="MS PGothic" charset="0"/>
              </a:defRPr>
            </a:lvl2pPr>
            <a:lvl3pPr algn="l" rtl="0" eaLnBrk="0" fontAlgn="base" hangingPunct="0">
              <a:spcBef>
                <a:spcPct val="0"/>
              </a:spcBef>
              <a:spcAft>
                <a:spcPct val="0"/>
              </a:spcAft>
              <a:defRPr sz="2200" b="1">
                <a:solidFill>
                  <a:schemeClr val="tx2"/>
                </a:solidFill>
                <a:latin typeface="Verdana" pitchFamily="-111" charset="0"/>
                <a:ea typeface="ＭＳ Ｐゴシック" charset="0"/>
                <a:cs typeface="MS PGothic" charset="0"/>
              </a:defRPr>
            </a:lvl3pPr>
            <a:lvl4pPr algn="l" rtl="0" eaLnBrk="0" fontAlgn="base" hangingPunct="0">
              <a:spcBef>
                <a:spcPct val="0"/>
              </a:spcBef>
              <a:spcAft>
                <a:spcPct val="0"/>
              </a:spcAft>
              <a:defRPr sz="2200" b="1">
                <a:solidFill>
                  <a:schemeClr val="tx2"/>
                </a:solidFill>
                <a:latin typeface="Verdana" pitchFamily="-111" charset="0"/>
                <a:ea typeface="ＭＳ Ｐゴシック" charset="0"/>
                <a:cs typeface="MS PGothic" charset="0"/>
              </a:defRPr>
            </a:lvl4pPr>
            <a:lvl5pPr algn="l" rtl="0" eaLnBrk="0" fontAlgn="base" hangingPunct="0">
              <a:spcBef>
                <a:spcPct val="0"/>
              </a:spcBef>
              <a:spcAft>
                <a:spcPct val="0"/>
              </a:spcAft>
              <a:defRPr sz="2200" b="1">
                <a:solidFill>
                  <a:schemeClr val="tx2"/>
                </a:solidFill>
                <a:latin typeface="Verdana" pitchFamily="-111" charset="0"/>
                <a:ea typeface="ＭＳ Ｐゴシック" charset="0"/>
                <a:cs typeface="MS PGothic" charset="0"/>
              </a:defRPr>
            </a:lvl5pPr>
            <a:lvl6pPr marL="457200" algn="l" rtl="0" fontAlgn="base">
              <a:spcBef>
                <a:spcPct val="0"/>
              </a:spcBef>
              <a:spcAft>
                <a:spcPct val="0"/>
              </a:spcAft>
              <a:defRPr sz="2200" b="1">
                <a:solidFill>
                  <a:schemeClr val="tx2"/>
                </a:solidFill>
                <a:latin typeface="Verdana" pitchFamily="-111" charset="0"/>
                <a:ea typeface="ＭＳ Ｐゴシック" pitchFamily="-111" charset="-128"/>
                <a:cs typeface="ＭＳ Ｐゴシック" pitchFamily="-111" charset="-128"/>
              </a:defRPr>
            </a:lvl6pPr>
            <a:lvl7pPr marL="914400" algn="l" rtl="0" fontAlgn="base">
              <a:spcBef>
                <a:spcPct val="0"/>
              </a:spcBef>
              <a:spcAft>
                <a:spcPct val="0"/>
              </a:spcAft>
              <a:defRPr sz="2200" b="1">
                <a:solidFill>
                  <a:schemeClr val="tx2"/>
                </a:solidFill>
                <a:latin typeface="Verdana" pitchFamily="-111" charset="0"/>
                <a:ea typeface="ＭＳ Ｐゴシック" pitchFamily="-111" charset="-128"/>
                <a:cs typeface="ＭＳ Ｐゴシック" pitchFamily="-111" charset="-128"/>
              </a:defRPr>
            </a:lvl7pPr>
            <a:lvl8pPr marL="1371600" algn="l" rtl="0" fontAlgn="base">
              <a:spcBef>
                <a:spcPct val="0"/>
              </a:spcBef>
              <a:spcAft>
                <a:spcPct val="0"/>
              </a:spcAft>
              <a:defRPr sz="2200" b="1">
                <a:solidFill>
                  <a:schemeClr val="tx2"/>
                </a:solidFill>
                <a:latin typeface="Verdana" pitchFamily="-111" charset="0"/>
                <a:ea typeface="ＭＳ Ｐゴシック" pitchFamily="-111" charset="-128"/>
                <a:cs typeface="ＭＳ Ｐゴシック" pitchFamily="-111" charset="-128"/>
              </a:defRPr>
            </a:lvl8pPr>
            <a:lvl9pPr marL="1828800" algn="l" rtl="0" fontAlgn="base">
              <a:spcBef>
                <a:spcPct val="0"/>
              </a:spcBef>
              <a:spcAft>
                <a:spcPct val="0"/>
              </a:spcAft>
              <a:defRPr sz="2200" b="1">
                <a:solidFill>
                  <a:schemeClr val="tx2"/>
                </a:solidFill>
                <a:latin typeface="Verdana" pitchFamily="-111" charset="0"/>
                <a:ea typeface="ＭＳ Ｐゴシック" pitchFamily="-111" charset="-128"/>
                <a:cs typeface="ＭＳ Ｐゴシック" pitchFamily="-111" charset="-128"/>
              </a:defRPr>
            </a:lvl9pPr>
          </a:lstStyle>
          <a:p>
            <a:r>
              <a:rPr lang="en-GB" sz="3600" dirty="0">
                <a:solidFill>
                  <a:srgbClr val="344DC5"/>
                </a:solidFill>
                <a:latin typeface="Magical Brush" pitchFamily="50" charset="0"/>
                <a:cs typeface="Avenir LT Std 85 Heavy"/>
              </a:rPr>
              <a:t>Our money makes a real difference…</a:t>
            </a:r>
          </a:p>
        </p:txBody>
      </p:sp>
      <p:sp>
        <p:nvSpPr>
          <p:cNvPr id="12" name="TextBox 11"/>
          <p:cNvSpPr txBox="1"/>
          <p:nvPr/>
        </p:nvSpPr>
        <p:spPr>
          <a:xfrm>
            <a:off x="107504" y="1189201"/>
            <a:ext cx="4032448" cy="1015663"/>
          </a:xfrm>
          <a:prstGeom prst="rect">
            <a:avLst/>
          </a:prstGeom>
          <a:noFill/>
        </p:spPr>
        <p:txBody>
          <a:bodyPr wrap="square" rtlCol="0">
            <a:spAutoFit/>
          </a:bodyPr>
          <a:lstStyle>
            <a:defPPr>
              <a:defRPr lang="en-US"/>
            </a:defPPr>
            <a:lvl1pPr>
              <a:defRPr sz="1400" b="1">
                <a:solidFill>
                  <a:srgbClr val="FF0000"/>
                </a:solidFill>
                <a:latin typeface="Trebuchet MS" pitchFamily="34" charset="0"/>
              </a:defRPr>
            </a:lvl1pPr>
          </a:lstStyle>
          <a:p>
            <a:pPr algn="ctr"/>
            <a:r>
              <a:rPr lang="en-GB" sz="2000" spc="300" dirty="0">
                <a:solidFill>
                  <a:srgbClr val="344DC5"/>
                </a:solidFill>
                <a:latin typeface="+mn-lt"/>
              </a:rPr>
              <a:t>Equipment, like a specialist wheelchair, or frame</a:t>
            </a:r>
          </a:p>
        </p:txBody>
      </p:sp>
      <p:sp>
        <p:nvSpPr>
          <p:cNvPr id="13" name="TextBox 12"/>
          <p:cNvSpPr txBox="1"/>
          <p:nvPr/>
        </p:nvSpPr>
        <p:spPr>
          <a:xfrm>
            <a:off x="5111552" y="3489166"/>
            <a:ext cx="4032448" cy="400110"/>
          </a:xfrm>
          <a:prstGeom prst="rect">
            <a:avLst/>
          </a:prstGeom>
          <a:noFill/>
        </p:spPr>
        <p:txBody>
          <a:bodyPr wrap="square" rtlCol="0">
            <a:spAutoFit/>
          </a:bodyPr>
          <a:lstStyle>
            <a:defPPr>
              <a:defRPr lang="en-US"/>
            </a:defPPr>
            <a:lvl1pPr>
              <a:defRPr sz="1400" b="1">
                <a:solidFill>
                  <a:srgbClr val="FF0000"/>
                </a:solidFill>
                <a:latin typeface="Trebuchet MS" pitchFamily="34" charset="0"/>
              </a:defRPr>
            </a:lvl1pPr>
          </a:lstStyle>
          <a:p>
            <a:pPr algn="ctr"/>
            <a:r>
              <a:rPr lang="en-GB" sz="2000" spc="300" dirty="0">
                <a:solidFill>
                  <a:srgbClr val="344DC5"/>
                </a:solidFill>
                <a:latin typeface="+mn-lt"/>
              </a:rPr>
              <a:t>Nursing and care services</a:t>
            </a:r>
          </a:p>
        </p:txBody>
      </p:sp>
      <p:sp>
        <p:nvSpPr>
          <p:cNvPr id="14" name="TextBox 13"/>
          <p:cNvSpPr txBox="1"/>
          <p:nvPr/>
        </p:nvSpPr>
        <p:spPr>
          <a:xfrm>
            <a:off x="-27044" y="5424400"/>
            <a:ext cx="4032448" cy="707886"/>
          </a:xfrm>
          <a:prstGeom prst="rect">
            <a:avLst/>
          </a:prstGeom>
          <a:noFill/>
        </p:spPr>
        <p:txBody>
          <a:bodyPr wrap="square" rtlCol="0">
            <a:spAutoFit/>
          </a:bodyPr>
          <a:lstStyle>
            <a:defPPr>
              <a:defRPr lang="en-US"/>
            </a:defPPr>
            <a:lvl1pPr>
              <a:defRPr sz="1400" b="1">
                <a:solidFill>
                  <a:srgbClr val="FF0000"/>
                </a:solidFill>
                <a:latin typeface="Trebuchet MS" pitchFamily="34" charset="0"/>
              </a:defRPr>
            </a:lvl1pPr>
          </a:lstStyle>
          <a:p>
            <a:pPr algn="ctr"/>
            <a:r>
              <a:rPr lang="en-GB" sz="2000" spc="300" dirty="0">
                <a:solidFill>
                  <a:srgbClr val="344DC5"/>
                </a:solidFill>
                <a:latin typeface="+mn-lt"/>
              </a:rPr>
              <a:t>Respite or a well-deserved holiday</a:t>
            </a:r>
          </a:p>
        </p:txBody>
      </p:sp>
      <p:pic>
        <p:nvPicPr>
          <p:cNvPr id="15" name="Picture 14"/>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4211960" y="967211"/>
            <a:ext cx="4855773" cy="1839694"/>
          </a:xfrm>
          <a:prstGeom prst="rect">
            <a:avLst/>
          </a:prstGeom>
          <a:ln w="28575">
            <a:solidFill>
              <a:srgbClr val="FFE600"/>
            </a:solidFill>
          </a:ln>
        </p:spPr>
      </p:pic>
      <p:pic>
        <p:nvPicPr>
          <p:cNvPr id="16" name="Picture 15"/>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79115" y="2924944"/>
            <a:ext cx="4933190" cy="1836330"/>
          </a:xfrm>
          <a:prstGeom prst="rect">
            <a:avLst/>
          </a:prstGeom>
          <a:ln w="28575">
            <a:solidFill>
              <a:srgbClr val="FFE600"/>
            </a:solidFill>
          </a:ln>
        </p:spPr>
      </p:pic>
      <p:pic>
        <p:nvPicPr>
          <p:cNvPr id="17" name="Picture 16"/>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4111805" y="4865494"/>
            <a:ext cx="4811229" cy="1825699"/>
          </a:xfrm>
          <a:prstGeom prst="rect">
            <a:avLst/>
          </a:prstGeom>
          <a:ln w="28575">
            <a:solidFill>
              <a:srgbClr val="FFE600"/>
            </a:solidFill>
          </a:ln>
        </p:spPr>
      </p:pic>
    </p:spTree>
    <p:extLst>
      <p:ext uri="{BB962C8B-B14F-4D97-AF65-F5344CB8AC3E}">
        <p14:creationId xmlns:p14="http://schemas.microsoft.com/office/powerpoint/2010/main" val="19693836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close up of a logo&#10;&#10;Description automatically generated">
            <a:extLst>
              <a:ext uri="{FF2B5EF4-FFF2-40B4-BE49-F238E27FC236}">
                <a16:creationId xmlns:a16="http://schemas.microsoft.com/office/drawing/2014/main" id="{9BF79080-E608-4735-A5AE-084AF8AC252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60890"/>
            <a:ext cx="9144000" cy="6536219"/>
          </a:xfrm>
          <a:prstGeom prst="rect">
            <a:avLst/>
          </a:prstGeom>
        </p:spPr>
      </p:pic>
    </p:spTree>
    <p:extLst>
      <p:ext uri="{BB962C8B-B14F-4D97-AF65-F5344CB8AC3E}">
        <p14:creationId xmlns:p14="http://schemas.microsoft.com/office/powerpoint/2010/main" val="170783308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4"/>
          <p:cNvSpPr txBox="1">
            <a:spLocks/>
          </p:cNvSpPr>
          <p:nvPr/>
        </p:nvSpPr>
        <p:spPr>
          <a:xfrm>
            <a:off x="627572" y="620688"/>
            <a:ext cx="8192900" cy="576064"/>
          </a:xfrm>
          <a:prstGeom prst="rect">
            <a:avLst/>
          </a:prstGeom>
          <a:noFill/>
          <a:ln>
            <a:noFill/>
          </a:ln>
        </p:spPr>
        <p:txBody>
          <a:bodyPr vert="horz" lIns="91440" tIns="45720" rIns="91440" bIns="45720" rtlCol="0" anchor="ctr">
            <a:noAutofit/>
          </a:bodyPr>
          <a:lstStyle>
            <a:lvl1pPr algn="ctr" defTabSz="914400" rtl="0" eaLnBrk="1" latinLnBrk="0" hangingPunct="1">
              <a:spcBef>
                <a:spcPct val="0"/>
              </a:spcBef>
              <a:buNone/>
              <a:defRPr lang="en-US" sz="3200" b="1" kern="1200" spc="300" dirty="0" smtClean="0">
                <a:blipFill dpi="0" rotWithShape="1">
                  <a:blip r:embed="rId3">
                    <a:extLst>
                      <a:ext uri="{28A0092B-C50C-407E-A947-70E740481C1C}">
                        <a14:useLocalDpi xmlns:a14="http://schemas.microsoft.com/office/drawing/2010/main" val="0"/>
                      </a:ext>
                    </a:extLst>
                  </a:blip>
                  <a:srcRect/>
                  <a:stretch>
                    <a:fillRect/>
                  </a:stretch>
                </a:blipFill>
                <a:latin typeface="Trebuchet MS" pitchFamily="34" charset="0"/>
                <a:ea typeface="+mn-ea"/>
                <a:cs typeface="+mn-cs"/>
              </a:defRPr>
            </a:lvl1pPr>
          </a:lstStyle>
          <a:p>
            <a:pPr algn="l"/>
            <a:r>
              <a:rPr lang="en-GB" sz="3400" b="0" dirty="0">
                <a:solidFill>
                  <a:srgbClr val="344DC5"/>
                </a:solidFill>
                <a:latin typeface="Magical Brush" pitchFamily="50" charset="0"/>
              </a:rPr>
              <a:t>Two words that sound the same…</a:t>
            </a:r>
          </a:p>
        </p:txBody>
      </p:sp>
      <p:sp>
        <p:nvSpPr>
          <p:cNvPr id="7" name="TextBox 6"/>
          <p:cNvSpPr txBox="1"/>
          <p:nvPr/>
        </p:nvSpPr>
        <p:spPr>
          <a:xfrm>
            <a:off x="597303" y="1953397"/>
            <a:ext cx="3800412" cy="1569660"/>
          </a:xfrm>
          <a:prstGeom prst="rect">
            <a:avLst/>
          </a:prstGeom>
          <a:solidFill>
            <a:srgbClr val="FFE600"/>
          </a:solidFill>
        </p:spPr>
        <p:txBody>
          <a:bodyPr wrap="square" rtlCol="0">
            <a:spAutoFit/>
          </a:bodyPr>
          <a:lstStyle/>
          <a:p>
            <a:r>
              <a:rPr lang="en-GB" sz="9600" dirty="0">
                <a:solidFill>
                  <a:srgbClr val="344DC5"/>
                </a:solidFill>
                <a:latin typeface="Magical Brush" pitchFamily="50" charset="0"/>
              </a:rPr>
              <a:t>JEANS</a:t>
            </a:r>
          </a:p>
        </p:txBody>
      </p:sp>
      <p:sp>
        <p:nvSpPr>
          <p:cNvPr id="10" name="TextBox 9"/>
          <p:cNvSpPr txBox="1"/>
          <p:nvPr/>
        </p:nvSpPr>
        <p:spPr>
          <a:xfrm>
            <a:off x="4427984" y="4149080"/>
            <a:ext cx="3816424" cy="1569660"/>
          </a:xfrm>
          <a:prstGeom prst="rect">
            <a:avLst/>
          </a:prstGeom>
          <a:solidFill>
            <a:srgbClr val="FFE600"/>
          </a:solidFill>
        </p:spPr>
        <p:txBody>
          <a:bodyPr wrap="square" rtlCol="0">
            <a:spAutoFit/>
          </a:bodyPr>
          <a:lstStyle/>
          <a:p>
            <a:r>
              <a:rPr lang="en-GB" sz="9600" dirty="0">
                <a:solidFill>
                  <a:srgbClr val="344DC5"/>
                </a:solidFill>
                <a:latin typeface="Magical Brush" pitchFamily="50" charset="0"/>
              </a:rPr>
              <a:t>GENES</a:t>
            </a:r>
          </a:p>
        </p:txBody>
      </p:sp>
    </p:spTree>
    <p:extLst>
      <p:ext uri="{BB962C8B-B14F-4D97-AF65-F5344CB8AC3E}">
        <p14:creationId xmlns:p14="http://schemas.microsoft.com/office/powerpoint/2010/main" val="4313303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239685" y="1010274"/>
            <a:ext cx="2133600" cy="2743200"/>
          </a:xfrm>
          <a:prstGeom prst="rect">
            <a:avLst/>
          </a:prstGeom>
        </p:spPr>
      </p:pic>
      <p:pic>
        <p:nvPicPr>
          <p:cNvPr id="12" name="Picture 1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11560" y="1124744"/>
            <a:ext cx="2145817" cy="2741007"/>
          </a:xfrm>
          <a:prstGeom prst="rect">
            <a:avLst/>
          </a:prstGeom>
        </p:spPr>
      </p:pic>
      <p:pic>
        <p:nvPicPr>
          <p:cNvPr id="13" name="Picture 12"/>
          <p:cNvPicPr>
            <a:picLocks noChangeAspect="1"/>
          </p:cNvPicPr>
          <p:nvPr/>
        </p:nvPicPr>
        <p:blipFill rotWithShape="1">
          <a:blip r:embed="rId5" cstate="print">
            <a:extLst>
              <a:ext uri="{28A0092B-C50C-407E-A947-70E740481C1C}">
                <a14:useLocalDpi xmlns:a14="http://schemas.microsoft.com/office/drawing/2010/main" val="0"/>
              </a:ext>
            </a:extLst>
          </a:blip>
          <a:srcRect l="8909" r="10002"/>
          <a:stretch/>
        </p:blipFill>
        <p:spPr>
          <a:xfrm>
            <a:off x="2792471" y="980009"/>
            <a:ext cx="3179945" cy="2615609"/>
          </a:xfrm>
          <a:prstGeom prst="rect">
            <a:avLst/>
          </a:prstGeom>
        </p:spPr>
      </p:pic>
      <p:sp>
        <p:nvSpPr>
          <p:cNvPr id="14" name="Title 3"/>
          <p:cNvSpPr>
            <a:spLocks noGrp="1"/>
          </p:cNvSpPr>
          <p:nvPr>
            <p:ph type="title"/>
          </p:nvPr>
        </p:nvSpPr>
        <p:spPr>
          <a:xfrm>
            <a:off x="611560" y="188640"/>
            <a:ext cx="6321053" cy="577793"/>
          </a:xfrm>
          <a:noFill/>
          <a:ln>
            <a:noFill/>
          </a:ln>
        </p:spPr>
        <p:txBody>
          <a:bodyPr>
            <a:noAutofit/>
          </a:bodyPr>
          <a:lstStyle/>
          <a:p>
            <a:pPr algn="l"/>
            <a:r>
              <a:rPr lang="en-GB" b="0" dirty="0">
                <a:solidFill>
                  <a:srgbClr val="344DC5"/>
                </a:solidFill>
                <a:latin typeface="Magical Brush" pitchFamily="50" charset="0"/>
              </a:rPr>
              <a:t>Genes are like…</a:t>
            </a:r>
          </a:p>
        </p:txBody>
      </p:sp>
      <p:pic>
        <p:nvPicPr>
          <p:cNvPr id="15" name="Picture 1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427927" y="3319449"/>
            <a:ext cx="1811758" cy="2563808"/>
          </a:xfrm>
          <a:prstGeom prst="rect">
            <a:avLst/>
          </a:prstGeom>
        </p:spPr>
      </p:pic>
      <p:pic>
        <p:nvPicPr>
          <p:cNvPr id="16" name="Picture 15"/>
          <p:cNvPicPr>
            <a:picLocks noChangeAspect="1"/>
          </p:cNvPicPr>
          <p:nvPr/>
        </p:nvPicPr>
        <p:blipFill rotWithShape="1">
          <a:blip r:embed="rId7" cstate="print">
            <a:extLst>
              <a:ext uri="{28A0092B-C50C-407E-A947-70E740481C1C}">
                <a14:useLocalDpi xmlns:a14="http://schemas.microsoft.com/office/drawing/2010/main" val="0"/>
              </a:ext>
            </a:extLst>
          </a:blip>
          <a:srcRect t="13715" b="7182"/>
          <a:stretch/>
        </p:blipFill>
        <p:spPr>
          <a:xfrm>
            <a:off x="619099" y="3817345"/>
            <a:ext cx="3932170" cy="2065912"/>
          </a:xfrm>
          <a:prstGeom prst="rect">
            <a:avLst/>
          </a:prstGeom>
        </p:spPr>
      </p:pic>
      <p:pic>
        <p:nvPicPr>
          <p:cNvPr id="17" name="Picture 16"/>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rot="1056453">
            <a:off x="7190055" y="3790733"/>
            <a:ext cx="1209208" cy="1889388"/>
          </a:xfrm>
          <a:prstGeom prst="rect">
            <a:avLst/>
          </a:prstGeom>
        </p:spPr>
      </p:pic>
      <p:pic>
        <p:nvPicPr>
          <p:cNvPr id="18" name="Picture 17"/>
          <p:cNvPicPr>
            <a:picLocks noChangeAspect="1"/>
          </p:cNvPicPr>
          <p:nvPr/>
        </p:nvPicPr>
        <p:blipFill rotWithShape="1">
          <a:blip r:embed="rId9" cstate="print">
            <a:extLst>
              <a:ext uri="{28A0092B-C50C-407E-A947-70E740481C1C}">
                <a14:useLocalDpi xmlns:a14="http://schemas.microsoft.com/office/drawing/2010/main" val="0"/>
              </a:ext>
            </a:extLst>
          </a:blip>
          <a:srcRect l="85" t="43640" r="-85" b="44413"/>
          <a:stretch/>
        </p:blipFill>
        <p:spPr>
          <a:xfrm rot="4545016">
            <a:off x="4861897" y="3390479"/>
            <a:ext cx="3446354" cy="411715"/>
          </a:xfrm>
          <a:prstGeom prst="rect">
            <a:avLst/>
          </a:prstGeom>
        </p:spPr>
      </p:pic>
    </p:spTree>
    <p:extLst>
      <p:ext uri="{BB962C8B-B14F-4D97-AF65-F5344CB8AC3E}">
        <p14:creationId xmlns:p14="http://schemas.microsoft.com/office/powerpoint/2010/main" val="215405411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r="1192" b="6511"/>
          <a:stretch/>
        </p:blipFill>
        <p:spPr>
          <a:xfrm>
            <a:off x="543577" y="958687"/>
            <a:ext cx="8111026" cy="4940626"/>
          </a:xfrm>
          <a:prstGeom prst="rect">
            <a:avLst/>
          </a:prstGeom>
        </p:spPr>
      </p:pic>
      <p:sp>
        <p:nvSpPr>
          <p:cNvPr id="7" name="Title 3"/>
          <p:cNvSpPr txBox="1">
            <a:spLocks/>
          </p:cNvSpPr>
          <p:nvPr/>
        </p:nvSpPr>
        <p:spPr>
          <a:xfrm>
            <a:off x="543577" y="188640"/>
            <a:ext cx="2156215" cy="577793"/>
          </a:xfrm>
          <a:prstGeom prst="rect">
            <a:avLst/>
          </a:prstGeom>
          <a:noFill/>
          <a:ln>
            <a:noFill/>
          </a:ln>
        </p:spPr>
        <p:txBody>
          <a:bodyPr vert="horz" lIns="91440" tIns="45720" rIns="91440" bIns="45720" rtlCol="0" anchor="ctr">
            <a:noAutofit/>
          </a:bodyPr>
          <a:lstStyle>
            <a:lvl1pPr algn="ctr" defTabSz="914400" rtl="0" eaLnBrk="1" latinLnBrk="0" hangingPunct="1">
              <a:spcBef>
                <a:spcPct val="0"/>
              </a:spcBef>
              <a:buNone/>
              <a:defRPr lang="en-US" sz="3200" b="1" kern="1200" spc="300" dirty="0" smtClean="0">
                <a:solidFill>
                  <a:schemeClr val="tx1"/>
                </a:solidFill>
                <a:latin typeface="Avenir LT Std 55 Roman" pitchFamily="34" charset="0"/>
                <a:ea typeface="+mn-ea"/>
                <a:cs typeface="+mn-cs"/>
              </a:defRPr>
            </a:lvl1pPr>
          </a:lstStyle>
          <a:p>
            <a:pPr algn="l"/>
            <a:r>
              <a:rPr lang="en-GB" b="0" dirty="0">
                <a:solidFill>
                  <a:srgbClr val="344DC5"/>
                </a:solidFill>
                <a:latin typeface="Magical Brush" pitchFamily="50" charset="0"/>
              </a:rPr>
              <a:t>…MUSIC!</a:t>
            </a:r>
          </a:p>
        </p:txBody>
      </p:sp>
    </p:spTree>
    <p:extLst>
      <p:ext uri="{BB962C8B-B14F-4D97-AF65-F5344CB8AC3E}">
        <p14:creationId xmlns:p14="http://schemas.microsoft.com/office/powerpoint/2010/main" val="368867473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t="8755"/>
          <a:stretch/>
        </p:blipFill>
        <p:spPr>
          <a:xfrm>
            <a:off x="485391" y="953037"/>
            <a:ext cx="8136904" cy="4955882"/>
          </a:xfrm>
          <a:prstGeom prst="rect">
            <a:avLst/>
          </a:prstGeom>
        </p:spPr>
      </p:pic>
      <p:sp>
        <p:nvSpPr>
          <p:cNvPr id="7" name="Title 3"/>
          <p:cNvSpPr txBox="1">
            <a:spLocks/>
          </p:cNvSpPr>
          <p:nvPr/>
        </p:nvSpPr>
        <p:spPr>
          <a:xfrm>
            <a:off x="543577" y="188640"/>
            <a:ext cx="7268783" cy="577793"/>
          </a:xfrm>
          <a:prstGeom prst="rect">
            <a:avLst/>
          </a:prstGeom>
          <a:noFill/>
          <a:ln>
            <a:noFill/>
          </a:ln>
        </p:spPr>
        <p:txBody>
          <a:bodyPr vert="horz" lIns="91440" tIns="45720" rIns="91440" bIns="45720" rtlCol="0" anchor="ctr">
            <a:noAutofit/>
          </a:bodyPr>
          <a:lstStyle>
            <a:lvl1pPr algn="ctr" defTabSz="914400" rtl="0" eaLnBrk="1" latinLnBrk="0" hangingPunct="1">
              <a:spcBef>
                <a:spcPct val="0"/>
              </a:spcBef>
              <a:buNone/>
              <a:defRPr lang="en-US" sz="3200" b="1" kern="1200" spc="300" dirty="0" smtClean="0">
                <a:solidFill>
                  <a:schemeClr val="tx1"/>
                </a:solidFill>
                <a:latin typeface="Avenir LT Std 55 Roman" pitchFamily="34" charset="0"/>
                <a:ea typeface="+mn-ea"/>
                <a:cs typeface="+mn-cs"/>
              </a:defRPr>
            </a:lvl1pPr>
          </a:lstStyle>
          <a:p>
            <a:pPr algn="l"/>
            <a:r>
              <a:rPr lang="en-GB" b="0" dirty="0">
                <a:solidFill>
                  <a:srgbClr val="344DC5"/>
                </a:solidFill>
                <a:latin typeface="Magical Brush" pitchFamily="50" charset="0"/>
              </a:rPr>
              <a:t>Instructions for your body</a:t>
            </a:r>
          </a:p>
        </p:txBody>
      </p:sp>
    </p:spTree>
    <p:extLst>
      <p:ext uri="{BB962C8B-B14F-4D97-AF65-F5344CB8AC3E}">
        <p14:creationId xmlns:p14="http://schemas.microsoft.com/office/powerpoint/2010/main" val="124430121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rotWithShape="1">
          <a:blip r:embed="rId3">
            <a:extLst>
              <a:ext uri="{28A0092B-C50C-407E-A947-70E740481C1C}">
                <a14:useLocalDpi xmlns:a14="http://schemas.microsoft.com/office/drawing/2010/main" val="0"/>
              </a:ext>
            </a:extLst>
          </a:blip>
          <a:srcRect b="13280"/>
          <a:stretch/>
        </p:blipFill>
        <p:spPr>
          <a:xfrm>
            <a:off x="543577" y="1268760"/>
            <a:ext cx="8064896" cy="4930675"/>
          </a:xfrm>
          <a:prstGeom prst="rect">
            <a:avLst/>
          </a:prstGeom>
        </p:spPr>
      </p:pic>
      <p:sp>
        <p:nvSpPr>
          <p:cNvPr id="8" name="Title 3"/>
          <p:cNvSpPr txBox="1">
            <a:spLocks/>
          </p:cNvSpPr>
          <p:nvPr/>
        </p:nvSpPr>
        <p:spPr>
          <a:xfrm>
            <a:off x="543577" y="332656"/>
            <a:ext cx="8060871" cy="648072"/>
          </a:xfrm>
          <a:prstGeom prst="rect">
            <a:avLst/>
          </a:prstGeom>
          <a:noFill/>
          <a:ln>
            <a:noFill/>
          </a:ln>
        </p:spPr>
        <p:txBody>
          <a:bodyPr vert="horz" lIns="91440" tIns="45720" rIns="91440" bIns="45720" rtlCol="0" anchor="ctr">
            <a:noAutofit/>
          </a:bodyPr>
          <a:lstStyle>
            <a:lvl1pPr algn="ctr" defTabSz="914400" rtl="0" eaLnBrk="1" latinLnBrk="0" hangingPunct="1">
              <a:spcBef>
                <a:spcPct val="0"/>
              </a:spcBef>
              <a:buNone/>
              <a:defRPr lang="en-US" sz="3200" b="1" kern="1200" spc="300" dirty="0" smtClean="0">
                <a:solidFill>
                  <a:schemeClr val="tx1"/>
                </a:solidFill>
                <a:latin typeface="Avenir LT Std 55 Roman" pitchFamily="34" charset="0"/>
                <a:ea typeface="+mn-ea"/>
                <a:cs typeface="+mn-cs"/>
              </a:defRPr>
            </a:lvl1pPr>
          </a:lstStyle>
          <a:p>
            <a:pPr algn="l"/>
            <a:r>
              <a:rPr lang="en-GB" b="0" dirty="0">
                <a:solidFill>
                  <a:srgbClr val="344DC5"/>
                </a:solidFill>
                <a:latin typeface="Magical Brush" pitchFamily="50" charset="0"/>
              </a:rPr>
              <a:t>What happens when there is a mistake in the music?</a:t>
            </a:r>
          </a:p>
        </p:txBody>
      </p:sp>
    </p:spTree>
    <p:extLst>
      <p:ext uri="{BB962C8B-B14F-4D97-AF65-F5344CB8AC3E}">
        <p14:creationId xmlns:p14="http://schemas.microsoft.com/office/powerpoint/2010/main" val="111673600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1559" y="1562016"/>
            <a:ext cx="2557631" cy="2571880"/>
          </a:xfrm>
          <a:prstGeom prst="rect">
            <a:avLst/>
          </a:prstGeom>
        </p:spPr>
      </p:pic>
      <p:pic>
        <p:nvPicPr>
          <p:cNvPr id="20" name="Picture 1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316680" y="1597638"/>
            <a:ext cx="2550507" cy="2536258"/>
          </a:xfrm>
          <a:prstGeom prst="rect">
            <a:avLst/>
          </a:prstGeom>
        </p:spPr>
      </p:pic>
      <p:pic>
        <p:nvPicPr>
          <p:cNvPr id="21" name="Picture 2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118824" y="1614465"/>
            <a:ext cx="2557631" cy="2557631"/>
          </a:xfrm>
          <a:prstGeom prst="rect">
            <a:avLst/>
          </a:prstGeom>
        </p:spPr>
      </p:pic>
      <p:sp>
        <p:nvSpPr>
          <p:cNvPr id="22" name="TextBox 21"/>
          <p:cNvSpPr txBox="1"/>
          <p:nvPr/>
        </p:nvSpPr>
        <p:spPr>
          <a:xfrm>
            <a:off x="611559" y="4272677"/>
            <a:ext cx="2188465" cy="2062103"/>
          </a:xfrm>
          <a:prstGeom prst="rect">
            <a:avLst/>
          </a:prstGeom>
          <a:noFill/>
        </p:spPr>
        <p:txBody>
          <a:bodyPr wrap="square" rtlCol="0">
            <a:spAutoFit/>
          </a:bodyPr>
          <a:lstStyle/>
          <a:p>
            <a:pPr algn="ctr"/>
            <a:r>
              <a:rPr lang="en-GB" sz="1600" dirty="0">
                <a:solidFill>
                  <a:srgbClr val="344DC5"/>
                </a:solidFill>
                <a:ea typeface="ＭＳ Ｐゴシック" pitchFamily="-110" charset="-128"/>
                <a:cs typeface="Avenir LT Std 55 Roman"/>
              </a:rPr>
              <a:t>Billy, aged 6, has </a:t>
            </a:r>
            <a:br>
              <a:rPr lang="en-GB" sz="1600" dirty="0">
                <a:solidFill>
                  <a:srgbClr val="344DC5"/>
                </a:solidFill>
                <a:ea typeface="ＭＳ Ｐゴシック" pitchFamily="-110" charset="-128"/>
                <a:cs typeface="Avenir LT Std 55 Roman"/>
              </a:rPr>
            </a:br>
            <a:r>
              <a:rPr lang="en-GB" sz="1600" dirty="0">
                <a:solidFill>
                  <a:srgbClr val="344DC5"/>
                </a:solidFill>
                <a:ea typeface="ＭＳ Ｐゴシック" pitchFamily="-110" charset="-128"/>
                <a:cs typeface="Avenir LT Std 55 Roman"/>
              </a:rPr>
              <a:t>APERT SYNDROME </a:t>
            </a:r>
            <a:endParaRPr lang="en-GB" sz="1600" dirty="0">
              <a:solidFill>
                <a:srgbClr val="344DC5"/>
              </a:solidFill>
            </a:endParaRPr>
          </a:p>
          <a:p>
            <a:pPr algn="ctr"/>
            <a:endParaRPr lang="en-GB" sz="1600" dirty="0">
              <a:solidFill>
                <a:srgbClr val="344DC5"/>
              </a:solidFill>
            </a:endParaRPr>
          </a:p>
          <a:p>
            <a:pPr algn="ctr"/>
            <a:r>
              <a:rPr lang="en-GB" sz="1600" dirty="0">
                <a:solidFill>
                  <a:srgbClr val="344DC5"/>
                </a:solidFill>
              </a:rPr>
              <a:t>The BONES in his head didn’t join up properly, now he has trouble BREATHING and SEEING</a:t>
            </a:r>
          </a:p>
          <a:p>
            <a:pPr algn="ctr"/>
            <a:endParaRPr lang="en-GB" sz="1600" dirty="0">
              <a:solidFill>
                <a:srgbClr val="344DC5"/>
              </a:solidFill>
              <a:ea typeface="ＭＳ Ｐゴシック" pitchFamily="-110" charset="-128"/>
              <a:cs typeface="Avenir LT Std 55 Roman"/>
            </a:endParaRPr>
          </a:p>
        </p:txBody>
      </p:sp>
      <p:sp>
        <p:nvSpPr>
          <p:cNvPr id="23" name="TextBox 22"/>
          <p:cNvSpPr txBox="1"/>
          <p:nvPr/>
        </p:nvSpPr>
        <p:spPr>
          <a:xfrm>
            <a:off x="3495813" y="4269391"/>
            <a:ext cx="2192240" cy="2062103"/>
          </a:xfrm>
          <a:prstGeom prst="rect">
            <a:avLst/>
          </a:prstGeom>
          <a:noFill/>
        </p:spPr>
        <p:txBody>
          <a:bodyPr wrap="square" rtlCol="0">
            <a:spAutoFit/>
          </a:bodyPr>
          <a:lstStyle/>
          <a:p>
            <a:pPr algn="ctr"/>
            <a:r>
              <a:rPr lang="en-GB" sz="1600" dirty="0">
                <a:solidFill>
                  <a:srgbClr val="344DC5"/>
                </a:solidFill>
                <a:ea typeface="ＭＳ Ｐゴシック" pitchFamily="-110" charset="-128"/>
                <a:cs typeface="Avenir LT Std 55 Roman"/>
              </a:rPr>
              <a:t>Mason, aged 4, has SOTOS SYNDROME  </a:t>
            </a:r>
          </a:p>
          <a:p>
            <a:pPr algn="ctr"/>
            <a:endParaRPr lang="en-GB" sz="1600" dirty="0">
              <a:solidFill>
                <a:srgbClr val="344DC5"/>
              </a:solidFill>
              <a:ea typeface="ＭＳ Ｐゴシック" pitchFamily="-110" charset="-128"/>
            </a:endParaRPr>
          </a:p>
          <a:p>
            <a:pPr algn="ctr"/>
            <a:r>
              <a:rPr lang="en-GB" sz="1600" dirty="0">
                <a:solidFill>
                  <a:srgbClr val="344DC5"/>
                </a:solidFill>
              </a:rPr>
              <a:t>His body GROWS too quickly so he finds it hard to MOVE and is unable to TALK</a:t>
            </a:r>
          </a:p>
          <a:p>
            <a:pPr algn="ctr"/>
            <a:endParaRPr lang="en-GB" sz="1600" dirty="0">
              <a:solidFill>
                <a:srgbClr val="344DC5"/>
              </a:solidFill>
              <a:ea typeface="ＭＳ Ｐゴシック" pitchFamily="-110" charset="-128"/>
              <a:cs typeface="Avenir LT Std 55 Roman"/>
            </a:endParaRPr>
          </a:p>
        </p:txBody>
      </p:sp>
      <p:sp>
        <p:nvSpPr>
          <p:cNvPr id="24" name="TextBox 23"/>
          <p:cNvSpPr txBox="1"/>
          <p:nvPr/>
        </p:nvSpPr>
        <p:spPr>
          <a:xfrm>
            <a:off x="6141472" y="4269391"/>
            <a:ext cx="2192240" cy="2308324"/>
          </a:xfrm>
          <a:prstGeom prst="rect">
            <a:avLst/>
          </a:prstGeom>
          <a:noFill/>
          <a:ln>
            <a:noFill/>
          </a:ln>
        </p:spPr>
        <p:txBody>
          <a:bodyPr wrap="square" rtlCol="0">
            <a:spAutoFit/>
          </a:bodyPr>
          <a:lstStyle/>
          <a:p>
            <a:pPr algn="ctr"/>
            <a:r>
              <a:rPr lang="en-GB" sz="1600" dirty="0">
                <a:solidFill>
                  <a:srgbClr val="344DC5"/>
                </a:solidFill>
                <a:ea typeface="ＭＳ Ｐゴシック" pitchFamily="-110" charset="-128"/>
                <a:cs typeface="Avenir LT Std 55 Roman"/>
              </a:rPr>
              <a:t>Hannah and Katie, aged 7, have ALSTRÖM SYNDROME </a:t>
            </a:r>
          </a:p>
          <a:p>
            <a:pPr algn="ctr"/>
            <a:endParaRPr lang="en-GB" sz="1600" dirty="0">
              <a:solidFill>
                <a:srgbClr val="344DC5"/>
              </a:solidFill>
            </a:endParaRPr>
          </a:p>
          <a:p>
            <a:pPr algn="ctr"/>
            <a:r>
              <a:rPr lang="en-GB" sz="1600" dirty="0">
                <a:solidFill>
                  <a:srgbClr val="344DC5"/>
                </a:solidFill>
              </a:rPr>
              <a:t>They have very fragile </a:t>
            </a:r>
          </a:p>
          <a:p>
            <a:pPr algn="ctr"/>
            <a:r>
              <a:rPr lang="en-GB" sz="1600" dirty="0">
                <a:solidFill>
                  <a:srgbClr val="344DC5"/>
                </a:solidFill>
              </a:rPr>
              <a:t>HEARTS and will soon be unable to SEE or HEAR at all</a:t>
            </a:r>
          </a:p>
          <a:p>
            <a:pPr algn="ctr"/>
            <a:endParaRPr lang="en-GB" sz="1600" dirty="0">
              <a:solidFill>
                <a:srgbClr val="344DC5"/>
              </a:solidFill>
              <a:ea typeface="ＭＳ Ｐゴシック" pitchFamily="-110" charset="-128"/>
              <a:cs typeface="Avenir LT Std 55 Roman"/>
            </a:endParaRPr>
          </a:p>
        </p:txBody>
      </p:sp>
      <p:sp>
        <p:nvSpPr>
          <p:cNvPr id="25" name="Title 4"/>
          <p:cNvSpPr txBox="1">
            <a:spLocks/>
          </p:cNvSpPr>
          <p:nvPr/>
        </p:nvSpPr>
        <p:spPr>
          <a:xfrm>
            <a:off x="570344" y="116632"/>
            <a:ext cx="8106112" cy="1271751"/>
          </a:xfrm>
          <a:prstGeom prst="rect">
            <a:avLst/>
          </a:prstGeom>
          <a:noFill/>
          <a:ln>
            <a:noFill/>
          </a:ln>
        </p:spPr>
        <p:txBody>
          <a:bodyPr vert="horz" lIns="91440" tIns="45720" rIns="91440" bIns="45720" rtlCol="0" anchor="ctr">
            <a:noAutofit/>
          </a:bodyPr>
          <a:lstStyle>
            <a:lvl1pPr algn="ctr" defTabSz="914400" rtl="0" eaLnBrk="1" latinLnBrk="0" hangingPunct="1">
              <a:spcBef>
                <a:spcPct val="0"/>
              </a:spcBef>
              <a:buNone/>
              <a:defRPr lang="en-US" sz="3200" b="1" kern="1200" spc="300" dirty="0" smtClean="0">
                <a:blipFill dpi="0" rotWithShape="1">
                  <a:blip r:embed="rId6">
                    <a:extLst>
                      <a:ext uri="{28A0092B-C50C-407E-A947-70E740481C1C}">
                        <a14:useLocalDpi xmlns:a14="http://schemas.microsoft.com/office/drawing/2010/main" val="0"/>
                      </a:ext>
                    </a:extLst>
                  </a:blip>
                  <a:srcRect/>
                  <a:stretch>
                    <a:fillRect/>
                  </a:stretch>
                </a:blipFill>
                <a:latin typeface="Trebuchet MS" pitchFamily="34" charset="0"/>
                <a:ea typeface="+mn-ea"/>
                <a:cs typeface="+mn-cs"/>
              </a:defRPr>
            </a:lvl1pPr>
          </a:lstStyle>
          <a:p>
            <a:pPr algn="l"/>
            <a:r>
              <a:rPr lang="en-GB" sz="3000" b="0" dirty="0">
                <a:solidFill>
                  <a:srgbClr val="344DC5"/>
                </a:solidFill>
                <a:latin typeface="Magical Brush" pitchFamily="50" charset="0"/>
              </a:rPr>
              <a:t>What happens when there is a problem with the instructions in our bodies?</a:t>
            </a:r>
          </a:p>
        </p:txBody>
      </p:sp>
    </p:spTree>
    <p:extLst>
      <p:ext uri="{BB962C8B-B14F-4D97-AF65-F5344CB8AC3E}">
        <p14:creationId xmlns:p14="http://schemas.microsoft.com/office/powerpoint/2010/main" val="164522902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65112" t="19583" r="9184" b="42656"/>
          <a:stretch/>
        </p:blipFill>
        <p:spPr bwMode="auto">
          <a:xfrm>
            <a:off x="500770" y="1045351"/>
            <a:ext cx="8031670" cy="47196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Title 1"/>
          <p:cNvSpPr txBox="1">
            <a:spLocks/>
          </p:cNvSpPr>
          <p:nvPr/>
        </p:nvSpPr>
        <p:spPr>
          <a:xfrm>
            <a:off x="526108" y="260648"/>
            <a:ext cx="7358260" cy="504056"/>
          </a:xfrm>
          <a:prstGeom prst="rect">
            <a:avLst/>
          </a:prstGeom>
          <a:noFill/>
          <a:ln>
            <a:noFill/>
          </a:ln>
        </p:spPr>
        <p:txBody>
          <a:bodyPr vert="horz" lIns="91440" tIns="45720" rIns="91440" bIns="45720" rtlCol="0" anchor="ctr">
            <a:noAutofit/>
          </a:bodyPr>
          <a:lstStyle>
            <a:lvl1pPr algn="ctr" defTabSz="914400" rtl="0" eaLnBrk="1" latinLnBrk="0" hangingPunct="1">
              <a:spcBef>
                <a:spcPct val="0"/>
              </a:spcBef>
              <a:buNone/>
              <a:defRPr lang="en-US" sz="3200" b="1" kern="1200" spc="300" dirty="0" smtClean="0">
                <a:blipFill dpi="0" rotWithShape="1">
                  <a:blip r:embed="rId4">
                    <a:extLst>
                      <a:ext uri="{28A0092B-C50C-407E-A947-70E740481C1C}">
                        <a14:useLocalDpi xmlns:a14="http://schemas.microsoft.com/office/drawing/2010/main" val="0"/>
                      </a:ext>
                    </a:extLst>
                  </a:blip>
                  <a:srcRect/>
                  <a:stretch>
                    <a:fillRect/>
                  </a:stretch>
                </a:blipFill>
                <a:latin typeface="Trebuchet MS" pitchFamily="34" charset="0"/>
                <a:ea typeface="+mn-ea"/>
                <a:cs typeface="+mn-cs"/>
              </a:defRPr>
            </a:lvl1pPr>
          </a:lstStyle>
          <a:p>
            <a:pPr algn="l"/>
            <a:r>
              <a:rPr lang="en-GB" b="0" dirty="0" err="1">
                <a:solidFill>
                  <a:srgbClr val="344DC5"/>
                </a:solidFill>
                <a:latin typeface="Magical Brush" pitchFamily="50" charset="0"/>
              </a:rPr>
              <a:t>Tiana</a:t>
            </a:r>
            <a:r>
              <a:rPr lang="en-GB" b="0" dirty="0">
                <a:solidFill>
                  <a:srgbClr val="344DC5"/>
                </a:solidFill>
                <a:latin typeface="Magical Brush" pitchFamily="50" charset="0"/>
              </a:rPr>
              <a:t> and Star’s story…</a:t>
            </a:r>
          </a:p>
        </p:txBody>
      </p:sp>
    </p:spTree>
    <p:extLst>
      <p:ext uri="{BB962C8B-B14F-4D97-AF65-F5344CB8AC3E}">
        <p14:creationId xmlns:p14="http://schemas.microsoft.com/office/powerpoint/2010/main" val="322454797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3"/>
          <p:cNvSpPr txBox="1">
            <a:spLocks/>
          </p:cNvSpPr>
          <p:nvPr/>
        </p:nvSpPr>
        <p:spPr>
          <a:xfrm>
            <a:off x="354541" y="237961"/>
            <a:ext cx="6305691" cy="648072"/>
          </a:xfrm>
          <a:prstGeom prst="rect">
            <a:avLst/>
          </a:prstGeom>
          <a:noFill/>
          <a:ln>
            <a:noFill/>
          </a:ln>
        </p:spPr>
        <p:txBody>
          <a:bodyPr vert="horz" lIns="91440" tIns="45720" rIns="91440" bIns="45720" rtlCol="0" anchor="ctr">
            <a:noAutofit/>
          </a:bodyPr>
          <a:lstStyle>
            <a:lvl1pPr algn="ctr" defTabSz="914400" rtl="0" eaLnBrk="1" latinLnBrk="0" hangingPunct="1">
              <a:spcBef>
                <a:spcPct val="0"/>
              </a:spcBef>
              <a:buNone/>
              <a:defRPr lang="en-US" sz="3200" b="1" kern="1200" spc="300" dirty="0" smtClean="0">
                <a:blipFill dpi="0" rotWithShape="1">
                  <a:blip r:embed="rId3">
                    <a:extLst>
                      <a:ext uri="{28A0092B-C50C-407E-A947-70E740481C1C}">
                        <a14:useLocalDpi xmlns:a14="http://schemas.microsoft.com/office/drawing/2010/main" val="0"/>
                      </a:ext>
                    </a:extLst>
                  </a:blip>
                  <a:srcRect/>
                  <a:stretch>
                    <a:fillRect/>
                  </a:stretch>
                </a:blipFill>
                <a:latin typeface="Trebuchet MS" pitchFamily="34" charset="0"/>
                <a:ea typeface="+mn-ea"/>
                <a:cs typeface="+mn-cs"/>
              </a:defRPr>
            </a:lvl1pPr>
          </a:lstStyle>
          <a:p>
            <a:pPr algn="l"/>
            <a:r>
              <a:rPr lang="en-GB" b="0" dirty="0">
                <a:solidFill>
                  <a:srgbClr val="344DC5"/>
                </a:solidFill>
                <a:latin typeface="Magical Brush" pitchFamily="50" charset="0"/>
                <a:ea typeface="IB Fedra" pitchFamily="34" charset="0"/>
                <a:cs typeface="Avenir LT Std 85 Heavy"/>
              </a:rPr>
              <a:t>Our Jeans for Genes Day</a:t>
            </a:r>
          </a:p>
        </p:txBody>
      </p:sp>
      <p:pic>
        <p:nvPicPr>
          <p:cNvPr id="13" name="Picture 12"/>
          <p:cNvPicPr>
            <a:picLocks noChangeAspect="1"/>
          </p:cNvPicPr>
          <p:nvPr/>
        </p:nvPicPr>
        <p:blipFill rotWithShape="1">
          <a:blip r:embed="rId4">
            <a:extLst>
              <a:ext uri="{28A0092B-C50C-407E-A947-70E740481C1C}">
                <a14:useLocalDpi xmlns:a14="http://schemas.microsoft.com/office/drawing/2010/main" val="0"/>
              </a:ext>
            </a:extLst>
          </a:blip>
          <a:srcRect l="8014" t="1252" r="16950" b="-1252"/>
          <a:stretch/>
        </p:blipFill>
        <p:spPr>
          <a:xfrm>
            <a:off x="377456" y="1124984"/>
            <a:ext cx="2664296" cy="2664296"/>
          </a:xfrm>
          <a:prstGeom prst="rect">
            <a:avLst/>
          </a:prstGeom>
          <a:solidFill>
            <a:srgbClr val="FFFFFF">
              <a:shade val="85000"/>
            </a:srgbClr>
          </a:solidFill>
          <a:ln w="88900" cap="sq">
            <a:solidFill>
              <a:srgbClr val="FFE600"/>
            </a:solidFill>
            <a:miter lim="800000"/>
          </a:ln>
          <a:effectLst/>
        </p:spPr>
      </p:pic>
      <p:pic>
        <p:nvPicPr>
          <p:cNvPr id="20" name="Picture 19"/>
          <p:cNvPicPr>
            <a:picLocks noChangeAspect="1"/>
          </p:cNvPicPr>
          <p:nvPr/>
        </p:nvPicPr>
        <p:blipFill rotWithShape="1">
          <a:blip r:embed="rId5" cstate="print">
            <a:extLst>
              <a:ext uri="{28A0092B-C50C-407E-A947-70E740481C1C}">
                <a14:useLocalDpi xmlns:a14="http://schemas.microsoft.com/office/drawing/2010/main" val="0"/>
              </a:ext>
            </a:extLst>
          </a:blip>
          <a:srcRect t="20269" b="4731"/>
          <a:stretch/>
        </p:blipFill>
        <p:spPr>
          <a:xfrm>
            <a:off x="3304202" y="1124984"/>
            <a:ext cx="2664296" cy="2664296"/>
          </a:xfrm>
          <a:prstGeom prst="rect">
            <a:avLst/>
          </a:prstGeom>
          <a:solidFill>
            <a:srgbClr val="FFFFFF">
              <a:shade val="85000"/>
            </a:srgbClr>
          </a:solidFill>
          <a:ln w="88900" cap="sq">
            <a:solidFill>
              <a:srgbClr val="FFE600"/>
            </a:solidFill>
            <a:miter lim="800000"/>
          </a:ln>
          <a:effectLst/>
        </p:spPr>
      </p:pic>
      <p:pic>
        <p:nvPicPr>
          <p:cNvPr id="21" name="Picture 20"/>
          <p:cNvPicPr>
            <a:picLocks noChangeAspect="1"/>
          </p:cNvPicPr>
          <p:nvPr/>
        </p:nvPicPr>
        <p:blipFill rotWithShape="1">
          <a:blip r:embed="rId6" cstate="print">
            <a:extLst>
              <a:ext uri="{28A0092B-C50C-407E-A947-70E740481C1C}">
                <a14:useLocalDpi xmlns:a14="http://schemas.microsoft.com/office/drawing/2010/main" val="0"/>
              </a:ext>
            </a:extLst>
          </a:blip>
          <a:srcRect l="3486" r="21513"/>
          <a:stretch/>
        </p:blipFill>
        <p:spPr>
          <a:xfrm>
            <a:off x="6178703" y="1124984"/>
            <a:ext cx="2664296" cy="2664296"/>
          </a:xfrm>
          <a:prstGeom prst="rect">
            <a:avLst/>
          </a:prstGeom>
          <a:solidFill>
            <a:srgbClr val="FFFFFF">
              <a:shade val="85000"/>
            </a:srgbClr>
          </a:solidFill>
          <a:ln w="88900" cap="sq">
            <a:solidFill>
              <a:srgbClr val="FFE600"/>
            </a:solidFill>
            <a:miter lim="800000"/>
          </a:ln>
          <a:effectLst/>
        </p:spPr>
      </p:pic>
      <p:pic>
        <p:nvPicPr>
          <p:cNvPr id="22" name="Picture 21"/>
          <p:cNvPicPr>
            <a:picLocks noChangeAspect="1"/>
          </p:cNvPicPr>
          <p:nvPr/>
        </p:nvPicPr>
        <p:blipFill rotWithShape="1">
          <a:blip r:embed="rId7" cstate="print">
            <a:extLst>
              <a:ext uri="{28A0092B-C50C-407E-A947-70E740481C1C}">
                <a14:useLocalDpi xmlns:a14="http://schemas.microsoft.com/office/drawing/2010/main" val="0"/>
              </a:ext>
            </a:extLst>
          </a:blip>
          <a:srcRect l="7929" t="-268" r="7929" b="268"/>
          <a:stretch/>
        </p:blipFill>
        <p:spPr>
          <a:xfrm>
            <a:off x="395536" y="4005064"/>
            <a:ext cx="2664296" cy="2664296"/>
          </a:xfrm>
          <a:prstGeom prst="rect">
            <a:avLst/>
          </a:prstGeom>
          <a:solidFill>
            <a:srgbClr val="FFFFFF">
              <a:shade val="85000"/>
            </a:srgbClr>
          </a:solidFill>
          <a:ln w="88900" cap="sq">
            <a:solidFill>
              <a:srgbClr val="FFE600"/>
            </a:solidFill>
            <a:miter lim="800000"/>
          </a:ln>
          <a:effectLst/>
        </p:spPr>
      </p:pic>
      <p:pic>
        <p:nvPicPr>
          <p:cNvPr id="23" name="Picture 22"/>
          <p:cNvPicPr>
            <a:picLocks noChangeAspect="1"/>
          </p:cNvPicPr>
          <p:nvPr/>
        </p:nvPicPr>
        <p:blipFill rotWithShape="1">
          <a:blip r:embed="rId8" cstate="print">
            <a:extLst>
              <a:ext uri="{28A0092B-C50C-407E-A947-70E740481C1C}">
                <a14:useLocalDpi xmlns:a14="http://schemas.microsoft.com/office/drawing/2010/main" val="0"/>
              </a:ext>
            </a:extLst>
          </a:blip>
          <a:srcRect l="8415" t="99" r="16584" b="-99"/>
          <a:stretch/>
        </p:blipFill>
        <p:spPr>
          <a:xfrm>
            <a:off x="3304202" y="4005064"/>
            <a:ext cx="2664296" cy="2664296"/>
          </a:xfrm>
          <a:prstGeom prst="rect">
            <a:avLst/>
          </a:prstGeom>
          <a:solidFill>
            <a:srgbClr val="FFFFFF">
              <a:shade val="85000"/>
            </a:srgbClr>
          </a:solidFill>
          <a:ln w="88900" cap="sq">
            <a:solidFill>
              <a:srgbClr val="FFE600"/>
            </a:solidFill>
            <a:miter lim="800000"/>
          </a:ln>
          <a:effectLst/>
        </p:spPr>
      </p:pic>
      <p:pic>
        <p:nvPicPr>
          <p:cNvPr id="24" name="Picture 23"/>
          <p:cNvPicPr>
            <a:picLocks noChangeAspect="1"/>
          </p:cNvPicPr>
          <p:nvPr/>
        </p:nvPicPr>
        <p:blipFill rotWithShape="1">
          <a:blip r:embed="rId9" cstate="print">
            <a:extLst>
              <a:ext uri="{28A0092B-C50C-407E-A947-70E740481C1C}">
                <a14:useLocalDpi xmlns:a14="http://schemas.microsoft.com/office/drawing/2010/main" val="0"/>
              </a:ext>
            </a:extLst>
          </a:blip>
          <a:srcRect l="19028" r="19028"/>
          <a:stretch/>
        </p:blipFill>
        <p:spPr>
          <a:xfrm>
            <a:off x="6166243" y="4005064"/>
            <a:ext cx="2664296" cy="2664296"/>
          </a:xfrm>
          <a:prstGeom prst="rect">
            <a:avLst/>
          </a:prstGeom>
          <a:solidFill>
            <a:srgbClr val="FFFFFF">
              <a:shade val="85000"/>
            </a:srgbClr>
          </a:solidFill>
          <a:ln w="88900" cap="sq">
            <a:solidFill>
              <a:srgbClr val="FFE600"/>
            </a:solidFill>
            <a:miter lim="800000"/>
          </a:ln>
          <a:effectLst/>
        </p:spPr>
      </p:pic>
    </p:spTree>
    <p:extLst>
      <p:ext uri="{BB962C8B-B14F-4D97-AF65-F5344CB8AC3E}">
        <p14:creationId xmlns:p14="http://schemas.microsoft.com/office/powerpoint/2010/main" val="268177092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Date xmlns="d3106e0d-2c96-4344-b832-a7ddc045d5c6"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D540F8EE177934428CEA035B8A294D62" ma:contentTypeVersion="9" ma:contentTypeDescription="Create a new document." ma:contentTypeScope="" ma:versionID="fb2338106ab0614e9c10c11864cc490a">
  <xsd:schema xmlns:xsd="http://www.w3.org/2001/XMLSchema" xmlns:xs="http://www.w3.org/2001/XMLSchema" xmlns:p="http://schemas.microsoft.com/office/2006/metadata/properties" xmlns:ns2="d3106e0d-2c96-4344-b832-a7ddc045d5c6" xmlns:ns3="e8143d17-ecb7-4b9c-bd92-b87463ab2cfb" targetNamespace="http://schemas.microsoft.com/office/2006/metadata/properties" ma:root="true" ma:fieldsID="69643be76db7d29be2735fe313c7dcaa" ns2:_="" ns3:_="">
    <xsd:import namespace="d3106e0d-2c96-4344-b832-a7ddc045d5c6"/>
    <xsd:import namespace="e8143d17-ecb7-4b9c-bd92-b87463ab2cfb"/>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3:SharedWithUsers" minOccurs="0"/>
                <xsd:element ref="ns3:SharedWithDetails" minOccurs="0"/>
                <xsd:element ref="ns2:Date" minOccurs="0"/>
                <xsd:element ref="ns2:MediaServiceLocation"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3106e0d-2c96-4344-b832-a7ddc045d5c6" elementFormDefault="qualified">
    <xsd:import namespace="http://schemas.microsoft.com/office/2006/documentManagement/types"/>
    <xsd:import namespace="http://schemas.microsoft.com/office/infopath/2007/PartnerControls"/>
    <xsd:element name="MediaServiceMetadata" ma:index="8" nillable="true" ma:displayName="MediaServiceMetadata" ma:description="" ma:hidden="true" ma:internalName="MediaServiceMetadata" ma:readOnly="true">
      <xsd:simpleType>
        <xsd:restriction base="dms:Note"/>
      </xsd:simpleType>
    </xsd:element>
    <xsd:element name="MediaServiceFastMetadata" ma:index="9" nillable="true" ma:displayName="MediaServiceFastMetadata" ma:description="" ma:hidden="true" ma:internalName="MediaServiceFastMetadata" ma:readOnly="true">
      <xsd:simpleType>
        <xsd:restriction base="dms:Note"/>
      </xsd:simpleType>
    </xsd:element>
    <xsd:element name="MediaServiceDateTaken" ma:index="10" nillable="true" ma:displayName="MediaServiceDateTaken" ma:description="" ma:hidden="true" ma:internalName="MediaServiceDateTaken" ma:readOnly="true">
      <xsd:simpleType>
        <xsd:restriction base="dms:Text"/>
      </xsd:simpleType>
    </xsd:element>
    <xsd:element name="MediaServiceAutoTags" ma:index="11" nillable="true" ma:displayName="MediaServiceAutoTags" ma:description="" ma:internalName="MediaServiceAutoTags" ma:readOnly="true">
      <xsd:simpleType>
        <xsd:restriction base="dms:Text"/>
      </xsd:simpleType>
    </xsd:element>
    <xsd:element name="Date" ma:index="14" nillable="true" ma:displayName="Date" ma:format="DateOnly" ma:internalName="Date">
      <xsd:simpleType>
        <xsd:restriction base="dms:DateTime"/>
      </xsd:simpleType>
    </xsd:element>
    <xsd:element name="MediaServiceLocation" ma:index="15" nillable="true" ma:displayName="MediaServiceLocation" ma:description="" ma:internalName="MediaServiceLocation" ma:readOnly="true">
      <xsd:simpleType>
        <xsd:restriction base="dms:Text"/>
      </xsd:simpleType>
    </xsd:element>
    <xsd:element name="MediaServiceOCR" ma:index="16" nillable="true" ma:displayName="MediaServiceOCR"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e8143d17-ecb7-4b9c-bd92-b87463ab2cfb" elementFormDefault="qualified">
    <xsd:import namespace="http://schemas.microsoft.com/office/2006/documentManagement/types"/>
    <xsd:import namespace="http://schemas.microsoft.com/office/infopath/2007/PartnerControls"/>
    <xsd:element name="SharedWithUsers" ma:index="12"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description=""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2DCB9E8E-5E7B-4673-9591-D2290CD16C4D}">
  <ds:schemaRefs>
    <ds:schemaRef ds:uri="d3106e0d-2c96-4344-b832-a7ddc045d5c6"/>
    <ds:schemaRef ds:uri="http://www.w3.org/XML/1998/namespace"/>
    <ds:schemaRef ds:uri="http://schemas.microsoft.com/office/infopath/2007/PartnerControls"/>
    <ds:schemaRef ds:uri="http://purl.org/dc/terms/"/>
    <ds:schemaRef ds:uri="e8143d17-ecb7-4b9c-bd92-b87463ab2cfb"/>
    <ds:schemaRef ds:uri="http://schemas.microsoft.com/office/2006/documentManagement/types"/>
    <ds:schemaRef ds:uri="http://schemas.microsoft.com/office/2006/metadata/properties"/>
    <ds:schemaRef ds:uri="http://purl.org/dc/elements/1.1/"/>
    <ds:schemaRef ds:uri="http://schemas.openxmlformats.org/package/2006/metadata/core-properties"/>
    <ds:schemaRef ds:uri="http://purl.org/dc/dcmitype/"/>
  </ds:schemaRefs>
</ds:datastoreItem>
</file>

<file path=customXml/itemProps2.xml><?xml version="1.0" encoding="utf-8"?>
<ds:datastoreItem xmlns:ds="http://schemas.openxmlformats.org/officeDocument/2006/customXml" ds:itemID="{4E9AEC09-5F41-46C5-8E8B-CF9AD8D4AC16}">
  <ds:schemaRefs>
    <ds:schemaRef ds:uri="http://schemas.microsoft.com/sharepoint/v3/contenttype/forms"/>
  </ds:schemaRefs>
</ds:datastoreItem>
</file>

<file path=customXml/itemProps3.xml><?xml version="1.0" encoding="utf-8"?>
<ds:datastoreItem xmlns:ds="http://schemas.openxmlformats.org/officeDocument/2006/customXml" ds:itemID="{85649EAB-8ED1-41A2-9B70-2FB22875236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3106e0d-2c96-4344-b832-a7ddc045d5c6"/>
    <ds:schemaRef ds:uri="e8143d17-ecb7-4b9c-bd92-b87463ab2cf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1357</TotalTime>
  <Words>1264</Words>
  <Application>Microsoft Office PowerPoint</Application>
  <PresentationFormat>On-screen Show (4:3)</PresentationFormat>
  <Paragraphs>97</Paragraphs>
  <Slides>11</Slides>
  <Notes>11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11</vt:i4>
      </vt:variant>
    </vt:vector>
  </HeadingPairs>
  <TitlesOfParts>
    <vt:vector size="16" baseType="lpstr">
      <vt:lpstr>Arial</vt:lpstr>
      <vt:lpstr>Avenir LT Std 55 Roman</vt:lpstr>
      <vt:lpstr>Calibri</vt:lpstr>
      <vt:lpstr>Magical Brush</vt:lpstr>
      <vt:lpstr>Office Theme</vt:lpstr>
      <vt:lpstr>PowerPoint Presentation</vt:lpstr>
      <vt:lpstr>PowerPoint Presentation</vt:lpstr>
      <vt:lpstr>Genes are like…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Hannah Bruce</dc:creator>
  <cp:lastModifiedBy>Danielle Singleton</cp:lastModifiedBy>
  <cp:revision>83</cp:revision>
  <dcterms:created xsi:type="dcterms:W3CDTF">2013-07-18T09:52:20Z</dcterms:created>
  <dcterms:modified xsi:type="dcterms:W3CDTF">2019-09-05T19:47:55Z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0x010100D540F8EE177934428CEA035B8A294D62</vt:lpwstr>
  </property>
</Properties>
</file>