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Calibri" panose="020F0502020204030204" pitchFamily="34" charset="0"/>
      <p:regular r:id="rId11"/>
      <p:bold r:id="rId12"/>
      <p:italic r:id="rId13"/>
      <p:boldItalic r:id="rId14"/>
    </p:embeddedFont>
    <p:embeddedFont>
      <p:font typeface="Holiday" pitchFamily="2" charset="0"/>
      <p:regular r:id="rId15"/>
    </p:embeddedFont>
    <p:embeddedFont>
      <p:font typeface="Nunito Sans Black" panose="020F0502020204030204" pitchFamily="34" charset="0"/>
      <p:regular r:id="rId16"/>
      <p:bold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47" autoAdjust="0"/>
    <p:restoredTop sz="69796" autoAdjust="0"/>
  </p:normalViewPr>
  <p:slideViewPr>
    <p:cSldViewPr>
      <p:cViewPr varScale="1">
        <p:scale>
          <a:sx n="58" d="100"/>
          <a:sy n="58" d="100"/>
        </p:scale>
        <p:origin x="2272"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08.06.2023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Hello and thank you for taking part in Jeans for Genes 2023!</a:t>
            </a:r>
          </a:p>
          <a:p>
            <a:endParaRPr lang="en-US" dirty="0"/>
          </a:p>
          <a:p>
            <a:r>
              <a:rPr lang="en-US" dirty="0"/>
              <a:t>Please feel free to use this presentation to help you deliver a Jeans for Genes assembly or class talk in school.  It is aimed to help your students understand why their support is so incredible and how their fundraising helps the genetic condition community in the UK.</a:t>
            </a:r>
          </a:p>
          <a:p>
            <a:endParaRPr lang="en-US" dirty="0"/>
          </a:p>
          <a:p>
            <a:r>
              <a:rPr lang="en-US" dirty="0"/>
              <a:t>It should only take around 10 mins to deliver, which leaves plenty of time for any questions there maybe!</a:t>
            </a:r>
          </a:p>
          <a:p>
            <a:endParaRPr lang="en-US" dirty="0"/>
          </a:p>
          <a:p>
            <a:r>
              <a:rPr lang="en-US" dirty="0"/>
              <a:t>Although Jeans for Genes is a week long event, we find that most schools in the UK get together on the Friday (22 Sept), creating a denim tidal wave of awareness and fundraising!  Have fun!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What is Jeans for Genes?</a:t>
            </a:r>
          </a:p>
          <a:p>
            <a:endParaRPr lang="en-US" dirty="0"/>
          </a:p>
          <a:p>
            <a:r>
              <a:rPr lang="en-US" dirty="0"/>
              <a:t>Jeans for Genes is a charity here in the UK.</a:t>
            </a:r>
          </a:p>
          <a:p>
            <a:endParaRPr lang="en-US" dirty="0"/>
          </a:p>
          <a:p>
            <a:r>
              <a:rPr lang="en-US" dirty="0"/>
              <a:t>People raise money for Jeans for Genes by doing lots of fun activities - usually in jeans or denim!</a:t>
            </a:r>
          </a:p>
          <a:p>
            <a:endParaRPr lang="en-US" dirty="0"/>
          </a:p>
          <a:p>
            <a:r>
              <a:rPr lang="en-US" dirty="0"/>
              <a:t>This money helps children and families who have different needs because of the way that their bodies are made.</a:t>
            </a:r>
          </a:p>
          <a:p>
            <a:endParaRPr lang="en-US" dirty="0"/>
          </a:p>
          <a:p>
            <a:r>
              <a:rPr lang="en-US" dirty="0"/>
              <a:t>It takes place every September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shows jeans left hand side and genes right hand side.</a:t>
            </a:r>
          </a:p>
          <a:p>
            <a:endParaRPr lang="en-US" dirty="0"/>
          </a:p>
          <a:p>
            <a:r>
              <a:rPr lang="en-US" dirty="0"/>
              <a:t>What are these? (point to jeans) JEANS!  We wear them and they can be all different sorts of styles and come in many different shades of blue and lots of other clothes.</a:t>
            </a:r>
          </a:p>
          <a:p>
            <a:endParaRPr lang="en-US" dirty="0"/>
          </a:p>
          <a:p>
            <a:r>
              <a:rPr lang="en-US" dirty="0"/>
              <a:t>What are these?  (point to genes)  These are our GENES!  They make us who we are and they also give us our freckles, our eye </a:t>
            </a:r>
            <a:r>
              <a:rPr lang="en-US" dirty="0" err="1"/>
              <a:t>colour</a:t>
            </a:r>
            <a:r>
              <a:rPr lang="en-US" dirty="0"/>
              <a:t> and our hair </a:t>
            </a:r>
            <a:r>
              <a:rPr lang="en-US" dirty="0" err="1"/>
              <a:t>colour</a:t>
            </a:r>
            <a:r>
              <a:rPr lang="en-US" dirty="0"/>
              <a:t>.  Sometimes, when the genes are a little different, they can affect how we walk or talk and how our bodies move.  The name for this is 'genetic condition'.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Jeans for Genes helps families who have different needs, due to their genes.</a:t>
            </a:r>
          </a:p>
          <a:p>
            <a:endParaRPr lang="en-US" dirty="0"/>
          </a:p>
          <a:p>
            <a:r>
              <a:rPr lang="en-US" dirty="0"/>
              <a:t>This might mean they need special equipment or special nurses to help them.</a:t>
            </a:r>
          </a:p>
          <a:p>
            <a:endParaRPr lang="en-US" dirty="0"/>
          </a:p>
          <a:p>
            <a:r>
              <a:rPr lang="en-US" dirty="0"/>
              <a:t>The money we raise together helps all sorts of families across the country - whatever their need is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Every year we help lots of different charities who work with children and families who have genetic conditions.</a:t>
            </a:r>
          </a:p>
          <a:p>
            <a:endParaRPr lang="en-US" dirty="0"/>
          </a:p>
          <a:p>
            <a:r>
              <a:rPr lang="en-US" dirty="0"/>
              <a:t>Last year, we helped a group called Alex, TLC.</a:t>
            </a:r>
          </a:p>
          <a:p>
            <a:endParaRPr lang="en-US" dirty="0"/>
          </a:p>
          <a:p>
            <a:r>
              <a:rPr lang="en-US" dirty="0"/>
              <a:t>Alex TLC helps very rare changes in children that affect walking, seeing, hearing and talking.  Because they are very rare, sometimes Drs struggle to know what to do and how to help.  This can sometimes make families feel sad and lonely.</a:t>
            </a:r>
          </a:p>
          <a:p>
            <a:endParaRPr lang="en-US" dirty="0"/>
          </a:p>
          <a:p>
            <a:r>
              <a:rPr lang="en-US" dirty="0"/>
              <a:t>With the help from schools and students like you, we paid for a fun weekend for all the families to learn more, to make new friends and hear from special Drs so they don't feel alone anymore.</a:t>
            </a:r>
          </a:p>
          <a:p>
            <a:endParaRPr lang="en-US" dirty="0"/>
          </a:p>
          <a:p>
            <a:r>
              <a:rPr lang="en-US" dirty="0"/>
              <a:t>Sometimes, listening and learning is the best thing in the world and sharing stories will help change lives, thanks to people like you!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How can you and your school help?</a:t>
            </a:r>
          </a:p>
          <a:p>
            <a:endParaRPr lang="en-US" dirty="0"/>
          </a:p>
          <a:p>
            <a:r>
              <a:rPr lang="en-US" dirty="0"/>
              <a:t>You could help by....</a:t>
            </a:r>
          </a:p>
          <a:p>
            <a:endParaRPr lang="en-US" dirty="0"/>
          </a:p>
          <a:p>
            <a:r>
              <a:rPr lang="en-US" dirty="0"/>
              <a:t>1.  Wearing jeans or denim to school on Friday 22 September and bringing in a donation of £1</a:t>
            </a:r>
          </a:p>
          <a:p>
            <a:endParaRPr lang="en-US" dirty="0"/>
          </a:p>
          <a:p>
            <a:r>
              <a:rPr lang="en-US" dirty="0"/>
              <a:t>2.  By </a:t>
            </a:r>
            <a:r>
              <a:rPr lang="en-US" dirty="0" err="1"/>
              <a:t>organising</a:t>
            </a:r>
            <a:r>
              <a:rPr lang="en-US" dirty="0"/>
              <a:t> a 'bake a difference' sale and selling yummy treats</a:t>
            </a:r>
          </a:p>
          <a:p>
            <a:endParaRPr lang="en-US" dirty="0"/>
          </a:p>
          <a:p>
            <a:r>
              <a:rPr lang="en-US" dirty="0"/>
              <a:t>3.  By doing a sponsored dance, silence, doodle or spell</a:t>
            </a:r>
          </a:p>
          <a:p>
            <a:endParaRPr lang="en-US" dirty="0"/>
          </a:p>
          <a:p>
            <a:r>
              <a:rPr lang="en-US" dirty="0"/>
              <a:t>4.  By thinking of something new and exciting that you can do and get everyone involved!</a:t>
            </a:r>
          </a:p>
          <a:p>
            <a:endParaRPr lang="en-US" dirty="0"/>
          </a:p>
          <a:p>
            <a:r>
              <a:rPr lang="en-US" dirty="0"/>
              <a:t>There are ideas on our website [</a:t>
            </a:r>
            <a:r>
              <a:rPr lang="en-US" dirty="0" err="1"/>
              <a:t>jeansforgenes.org</a:t>
            </a:r>
            <a:r>
              <a:rPr lang="en-US" dirty="0"/>
              <a:t>] or sign up for a free fundraising pick!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Why do we need your help?</a:t>
            </a:r>
          </a:p>
          <a:p>
            <a:endParaRPr lang="en-US" dirty="0"/>
          </a:p>
          <a:p>
            <a:r>
              <a:rPr lang="en-US" dirty="0"/>
              <a:t>1 in 25 children have different genes - which is 1 in 10 families in the UK.</a:t>
            </a:r>
          </a:p>
          <a:p>
            <a:endParaRPr lang="en-US" dirty="0"/>
          </a:p>
          <a:p>
            <a:r>
              <a:rPr lang="en-US" dirty="0"/>
              <a:t>For people with different genes, life can be difficult.  It could be when they are babies and need a special nurse to help or when they go to school and need special equipment.</a:t>
            </a:r>
          </a:p>
          <a:p>
            <a:endParaRPr lang="en-US" dirty="0"/>
          </a:p>
          <a:p>
            <a:r>
              <a:rPr lang="en-US" dirty="0"/>
              <a:t>With your help, we can make sure that they get treatment and medical help when they need it.</a:t>
            </a:r>
          </a:p>
          <a:p>
            <a:endParaRPr lang="en-US" dirty="0"/>
          </a:p>
          <a:p>
            <a:r>
              <a:rPr lang="en-US" dirty="0"/>
              <a:t>Your help changes lives and makes a world of difference!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1.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pn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23" t="550" r="33370" b="1721"/>
          <a:stretch>
            <a:fillRect/>
          </a:stretch>
        </p:blipFill>
        <p:spPr>
          <a:xfrm>
            <a:off x="0" y="0"/>
            <a:ext cx="18288000" cy="10287000"/>
          </a:xfrm>
          <a:prstGeom prst="rect">
            <a:avLst/>
          </a:prstGeom>
        </p:spPr>
      </p:pic>
      <p:sp>
        <p:nvSpPr>
          <p:cNvPr id="3" name="Freeform 3"/>
          <p:cNvSpPr/>
          <p:nvPr/>
        </p:nvSpPr>
        <p:spPr>
          <a:xfrm>
            <a:off x="12432879" y="5382143"/>
            <a:ext cx="4826421" cy="3876157"/>
          </a:xfrm>
          <a:custGeom>
            <a:avLst/>
            <a:gdLst/>
            <a:ahLst/>
            <a:cxnLst/>
            <a:rect l="l" t="t" r="r" b="b"/>
            <a:pathLst>
              <a:path w="4826421" h="3876157">
                <a:moveTo>
                  <a:pt x="0" y="0"/>
                </a:moveTo>
                <a:lnTo>
                  <a:pt x="4826421" y="0"/>
                </a:lnTo>
                <a:lnTo>
                  <a:pt x="4826421" y="3876157"/>
                </a:lnTo>
                <a:lnTo>
                  <a:pt x="0" y="3876157"/>
                </a:lnTo>
                <a:lnTo>
                  <a:pt x="0" y="0"/>
                </a:lnTo>
                <a:close/>
              </a:path>
            </a:pathLst>
          </a:custGeom>
          <a:blipFill>
            <a:blip r:embed="rId4"/>
            <a:stretch>
              <a:fillRect b="-9714"/>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005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sp>
      <p:sp>
        <p:nvSpPr>
          <p:cNvPr id="3" name="Freeform 3"/>
          <p:cNvSpPr/>
          <p:nvPr/>
        </p:nvSpPr>
        <p:spPr>
          <a:xfrm>
            <a:off x="13279222" y="-1017693"/>
            <a:ext cx="5638778" cy="12109883"/>
          </a:xfrm>
          <a:custGeom>
            <a:avLst/>
            <a:gdLst/>
            <a:ahLst/>
            <a:cxnLst/>
            <a:rect l="l" t="t" r="r" b="b"/>
            <a:pathLst>
              <a:path w="5638778" h="12109883">
                <a:moveTo>
                  <a:pt x="0" y="0"/>
                </a:moveTo>
                <a:lnTo>
                  <a:pt x="5638777" y="0"/>
                </a:lnTo>
                <a:lnTo>
                  <a:pt x="5638777" y="12109884"/>
                </a:lnTo>
                <a:lnTo>
                  <a:pt x="0" y="12109884"/>
                </a:lnTo>
                <a:lnTo>
                  <a:pt x="0" y="0"/>
                </a:lnTo>
                <a:close/>
              </a:path>
            </a:pathLst>
          </a:custGeom>
          <a:blipFill>
            <a:blip r:embed="rId4"/>
            <a:stretch>
              <a:fillRect l="-35904" r="-35904"/>
            </a:stretch>
          </a:blipFill>
        </p:spPr>
      </p:sp>
      <p:sp>
        <p:nvSpPr>
          <p:cNvPr id="4" name="Freeform 4"/>
          <p:cNvSpPr/>
          <p:nvPr/>
        </p:nvSpPr>
        <p:spPr>
          <a:xfrm>
            <a:off x="-644267" y="-679107"/>
            <a:ext cx="5783222" cy="10966107"/>
          </a:xfrm>
          <a:custGeom>
            <a:avLst/>
            <a:gdLst/>
            <a:ahLst/>
            <a:cxnLst/>
            <a:rect l="l" t="t" r="r" b="b"/>
            <a:pathLst>
              <a:path w="5783222" h="10966107">
                <a:moveTo>
                  <a:pt x="0" y="0"/>
                </a:moveTo>
                <a:lnTo>
                  <a:pt x="5783222" y="0"/>
                </a:lnTo>
                <a:lnTo>
                  <a:pt x="5783222" y="10966107"/>
                </a:lnTo>
                <a:lnTo>
                  <a:pt x="0" y="10966107"/>
                </a:lnTo>
                <a:lnTo>
                  <a:pt x="0" y="0"/>
                </a:lnTo>
                <a:close/>
              </a:path>
            </a:pathLst>
          </a:custGeom>
          <a:blipFill>
            <a:blip r:embed="rId5"/>
            <a:stretch>
              <a:fillRect l="-21107" r="-21107"/>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sp>
      <p:sp>
        <p:nvSpPr>
          <p:cNvPr id="3" name="Freeform 3"/>
          <p:cNvSpPr/>
          <p:nvPr/>
        </p:nvSpPr>
        <p:spPr>
          <a:xfrm>
            <a:off x="-7311288" y="0"/>
            <a:ext cx="16455288" cy="10819352"/>
          </a:xfrm>
          <a:custGeom>
            <a:avLst/>
            <a:gdLst/>
            <a:ahLst/>
            <a:cxnLst/>
            <a:rect l="l" t="t" r="r" b="b"/>
            <a:pathLst>
              <a:path w="16455288" h="10819352">
                <a:moveTo>
                  <a:pt x="0" y="0"/>
                </a:moveTo>
                <a:lnTo>
                  <a:pt x="16455288" y="0"/>
                </a:lnTo>
                <a:lnTo>
                  <a:pt x="16455288" y="10819352"/>
                </a:lnTo>
                <a:lnTo>
                  <a:pt x="0" y="10819352"/>
                </a:lnTo>
                <a:lnTo>
                  <a:pt x="0" y="0"/>
                </a:lnTo>
                <a:close/>
              </a:path>
            </a:pathLst>
          </a:custGeom>
          <a:blipFill>
            <a:blip r:embed="rId4"/>
            <a:stretch>
              <a:fillRect/>
            </a:stretch>
          </a:blipFill>
        </p:spPr>
      </p:sp>
      <p:sp>
        <p:nvSpPr>
          <p:cNvPr id="4" name="Freeform 4"/>
          <p:cNvSpPr/>
          <p:nvPr/>
        </p:nvSpPr>
        <p:spPr>
          <a:xfrm>
            <a:off x="7226576" y="3492252"/>
            <a:ext cx="3834848" cy="3834848"/>
          </a:xfrm>
          <a:custGeom>
            <a:avLst/>
            <a:gdLst/>
            <a:ahLst/>
            <a:cxnLst/>
            <a:rect l="l" t="t" r="r" b="b"/>
            <a:pathLst>
              <a:path w="3834848" h="3834848">
                <a:moveTo>
                  <a:pt x="0" y="0"/>
                </a:moveTo>
                <a:lnTo>
                  <a:pt x="3834848" y="0"/>
                </a:lnTo>
                <a:lnTo>
                  <a:pt x="3834848" y="3834848"/>
                </a:lnTo>
                <a:lnTo>
                  <a:pt x="0" y="3834848"/>
                </a:lnTo>
                <a:lnTo>
                  <a:pt x="0" y="0"/>
                </a:lnTo>
                <a:close/>
              </a:path>
            </a:pathLst>
          </a:custGeom>
          <a:blipFill>
            <a:blip r:embed="rId5"/>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5517" y="2650530"/>
            <a:ext cx="12001047" cy="6902331"/>
            <a:chOff x="0" y="0"/>
            <a:chExt cx="4121692" cy="2370566"/>
          </a:xfrm>
        </p:grpSpPr>
        <p:sp>
          <p:nvSpPr>
            <p:cNvPr id="3" name="Freeform 3"/>
            <p:cNvSpPr/>
            <p:nvPr/>
          </p:nvSpPr>
          <p:spPr>
            <a:xfrm>
              <a:off x="0" y="0"/>
              <a:ext cx="4121692" cy="2370567"/>
            </a:xfrm>
            <a:custGeom>
              <a:avLst/>
              <a:gdLst/>
              <a:ahLst/>
              <a:cxnLst/>
              <a:rect l="l" t="t" r="r" b="b"/>
              <a:pathLst>
                <a:path w="4121692" h="2370567">
                  <a:moveTo>
                    <a:pt x="3997232" y="2370567"/>
                  </a:moveTo>
                  <a:lnTo>
                    <a:pt x="124460" y="2370567"/>
                  </a:lnTo>
                  <a:cubicBezTo>
                    <a:pt x="55880" y="2370567"/>
                    <a:pt x="0" y="2314686"/>
                    <a:pt x="0" y="2246107"/>
                  </a:cubicBezTo>
                  <a:lnTo>
                    <a:pt x="0" y="124460"/>
                  </a:lnTo>
                  <a:cubicBezTo>
                    <a:pt x="0" y="55880"/>
                    <a:pt x="55880" y="0"/>
                    <a:pt x="124460" y="0"/>
                  </a:cubicBezTo>
                  <a:lnTo>
                    <a:pt x="3997232" y="0"/>
                  </a:lnTo>
                  <a:cubicBezTo>
                    <a:pt x="4065812" y="0"/>
                    <a:pt x="4121692" y="55880"/>
                    <a:pt x="4121692" y="124460"/>
                  </a:cubicBezTo>
                  <a:lnTo>
                    <a:pt x="4121692" y="2246107"/>
                  </a:lnTo>
                  <a:cubicBezTo>
                    <a:pt x="4121692" y="2314687"/>
                    <a:pt x="4065812" y="2370567"/>
                    <a:pt x="3997232" y="2370567"/>
                  </a:cubicBezTo>
                  <a:close/>
                </a:path>
              </a:pathLst>
            </a:custGeom>
            <a:solidFill>
              <a:srgbClr val="FFFFFF"/>
            </a:solidFill>
          </p:spPr>
        </p:sp>
      </p:grpSp>
      <p:sp>
        <p:nvSpPr>
          <p:cNvPr id="4" name="Freeform 4"/>
          <p:cNvSpPr/>
          <p:nvPr/>
        </p:nvSpPr>
        <p:spPr>
          <a:xfrm>
            <a:off x="8785981" y="67614"/>
            <a:ext cx="7715250" cy="10287000"/>
          </a:xfrm>
          <a:custGeom>
            <a:avLst/>
            <a:gdLst/>
            <a:ahLst/>
            <a:cxnLst/>
            <a:rect l="l" t="t" r="r" b="b"/>
            <a:pathLst>
              <a:path w="7715250" h="10287000">
                <a:moveTo>
                  <a:pt x="0" y="0"/>
                </a:moveTo>
                <a:lnTo>
                  <a:pt x="7715250" y="0"/>
                </a:lnTo>
                <a:lnTo>
                  <a:pt x="7715250" y="10287000"/>
                </a:lnTo>
                <a:lnTo>
                  <a:pt x="0" y="10287000"/>
                </a:lnTo>
                <a:lnTo>
                  <a:pt x="0" y="0"/>
                </a:lnTo>
                <a:close/>
              </a:path>
            </a:pathLst>
          </a:custGeom>
          <a:blipFill>
            <a:blip r:embed="rId3"/>
            <a:stretch>
              <a:fillRect/>
            </a:stretch>
          </a:blipFill>
        </p:spPr>
      </p:sp>
      <p:sp>
        <p:nvSpPr>
          <p:cNvPr id="5" name="Freeform 5"/>
          <p:cNvSpPr/>
          <p:nvPr/>
        </p:nvSpPr>
        <p:spPr>
          <a:xfrm>
            <a:off x="0" y="1921259"/>
            <a:ext cx="10171506" cy="8360871"/>
          </a:xfrm>
          <a:custGeom>
            <a:avLst/>
            <a:gdLst/>
            <a:ahLst/>
            <a:cxnLst/>
            <a:rect l="l" t="t" r="r" b="b"/>
            <a:pathLst>
              <a:path w="10171506" h="8360871">
                <a:moveTo>
                  <a:pt x="0" y="0"/>
                </a:moveTo>
                <a:lnTo>
                  <a:pt x="10171506" y="0"/>
                </a:lnTo>
                <a:lnTo>
                  <a:pt x="10171506" y="8360872"/>
                </a:lnTo>
                <a:lnTo>
                  <a:pt x="0" y="8360872"/>
                </a:lnTo>
                <a:lnTo>
                  <a:pt x="0" y="0"/>
                </a:lnTo>
                <a:close/>
              </a:path>
            </a:pathLst>
          </a:custGeom>
          <a:blipFill>
            <a:blip r:embed="rId4"/>
            <a:stretch>
              <a:fillRect l="-11687" r="-11687"/>
            </a:stretch>
          </a:blipFill>
        </p:spPr>
      </p:sp>
      <p:sp>
        <p:nvSpPr>
          <p:cNvPr id="6" name="Freeform 6"/>
          <p:cNvSpPr/>
          <p:nvPr/>
        </p:nvSpPr>
        <p:spPr>
          <a:xfrm>
            <a:off x="14714462" y="1308816"/>
            <a:ext cx="3573538" cy="10371960"/>
          </a:xfrm>
          <a:custGeom>
            <a:avLst/>
            <a:gdLst/>
            <a:ahLst/>
            <a:cxnLst/>
            <a:rect l="l" t="t" r="r" b="b"/>
            <a:pathLst>
              <a:path w="3573538" h="10371960">
                <a:moveTo>
                  <a:pt x="0" y="0"/>
                </a:moveTo>
                <a:lnTo>
                  <a:pt x="3573538" y="0"/>
                </a:lnTo>
                <a:lnTo>
                  <a:pt x="3573538" y="10371960"/>
                </a:lnTo>
                <a:lnTo>
                  <a:pt x="0" y="10371960"/>
                </a:lnTo>
                <a:lnTo>
                  <a:pt x="0" y="0"/>
                </a:lnTo>
                <a:close/>
              </a:path>
            </a:pathLst>
          </a:custGeom>
          <a:blipFill>
            <a:blip r:embed="rId5"/>
            <a:stretch>
              <a:fillRect l="-23053" r="-23053"/>
            </a:stretch>
          </a:blipFill>
        </p:spPr>
      </p:sp>
      <p:sp>
        <p:nvSpPr>
          <p:cNvPr id="7" name="Freeform 7"/>
          <p:cNvSpPr/>
          <p:nvPr/>
        </p:nvSpPr>
        <p:spPr>
          <a:xfrm>
            <a:off x="805492" y="270015"/>
            <a:ext cx="1830854" cy="1830854"/>
          </a:xfrm>
          <a:custGeom>
            <a:avLst/>
            <a:gdLst/>
            <a:ahLst/>
            <a:cxnLst/>
            <a:rect l="l" t="t" r="r" b="b"/>
            <a:pathLst>
              <a:path w="1830854" h="1830854">
                <a:moveTo>
                  <a:pt x="0" y="0"/>
                </a:moveTo>
                <a:lnTo>
                  <a:pt x="1830854" y="0"/>
                </a:lnTo>
                <a:lnTo>
                  <a:pt x="1830854" y="1830854"/>
                </a:lnTo>
                <a:lnTo>
                  <a:pt x="0" y="1830854"/>
                </a:lnTo>
                <a:lnTo>
                  <a:pt x="0" y="0"/>
                </a:lnTo>
                <a:close/>
              </a:path>
            </a:pathLst>
          </a:custGeom>
          <a:blipFill>
            <a:blip r:embed="rId6"/>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5607" y="337630"/>
            <a:ext cx="18763607" cy="10567530"/>
          </a:xfrm>
          <a:custGeom>
            <a:avLst/>
            <a:gdLst/>
            <a:ahLst/>
            <a:cxnLst/>
            <a:rect l="l" t="t" r="r" b="b"/>
            <a:pathLst>
              <a:path w="18763607" h="10567530">
                <a:moveTo>
                  <a:pt x="0" y="0"/>
                </a:moveTo>
                <a:lnTo>
                  <a:pt x="18763607" y="0"/>
                </a:lnTo>
                <a:lnTo>
                  <a:pt x="18763607" y="10567530"/>
                </a:lnTo>
                <a:lnTo>
                  <a:pt x="0" y="10567530"/>
                </a:lnTo>
                <a:lnTo>
                  <a:pt x="0" y="0"/>
                </a:lnTo>
                <a:close/>
              </a:path>
            </a:pathLst>
          </a:custGeom>
          <a:blipFill>
            <a:blip r:embed="rId3"/>
            <a:stretch>
              <a:fillRect/>
            </a:stretch>
          </a:blipFill>
        </p:spPr>
      </p:sp>
      <p:sp>
        <p:nvSpPr>
          <p:cNvPr id="3" name="Freeform 3"/>
          <p:cNvSpPr/>
          <p:nvPr/>
        </p:nvSpPr>
        <p:spPr>
          <a:xfrm>
            <a:off x="15902793" y="337630"/>
            <a:ext cx="1830854" cy="1830854"/>
          </a:xfrm>
          <a:custGeom>
            <a:avLst/>
            <a:gdLst/>
            <a:ahLst/>
            <a:cxnLst/>
            <a:rect l="l" t="t" r="r" b="b"/>
            <a:pathLst>
              <a:path w="1830854" h="1830854">
                <a:moveTo>
                  <a:pt x="0" y="0"/>
                </a:moveTo>
                <a:lnTo>
                  <a:pt x="1830854" y="0"/>
                </a:lnTo>
                <a:lnTo>
                  <a:pt x="1830854" y="1830853"/>
                </a:lnTo>
                <a:lnTo>
                  <a:pt x="0" y="1830853"/>
                </a:lnTo>
                <a:lnTo>
                  <a:pt x="0" y="0"/>
                </a:lnTo>
                <a:close/>
              </a:path>
            </a:pathLst>
          </a:custGeom>
          <a:blipFill>
            <a:blip r:embed="rId4"/>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5492" y="270015"/>
            <a:ext cx="1830854" cy="1830854"/>
          </a:xfrm>
          <a:custGeom>
            <a:avLst/>
            <a:gdLst/>
            <a:ahLst/>
            <a:cxnLst/>
            <a:rect l="l" t="t" r="r" b="b"/>
            <a:pathLst>
              <a:path w="1830854" h="1830854">
                <a:moveTo>
                  <a:pt x="0" y="0"/>
                </a:moveTo>
                <a:lnTo>
                  <a:pt x="1830854" y="0"/>
                </a:lnTo>
                <a:lnTo>
                  <a:pt x="1830854" y="1830854"/>
                </a:lnTo>
                <a:lnTo>
                  <a:pt x="0" y="1830854"/>
                </a:lnTo>
                <a:lnTo>
                  <a:pt x="0" y="0"/>
                </a:lnTo>
                <a:close/>
              </a:path>
            </a:pathLst>
          </a:custGeom>
          <a:blipFill>
            <a:blip r:embed="rId3"/>
            <a:stretch>
              <a:fillRect/>
            </a:stretch>
          </a:blipFill>
        </p:spPr>
      </p:sp>
      <p:sp>
        <p:nvSpPr>
          <p:cNvPr id="3" name="Freeform 3"/>
          <p:cNvSpPr/>
          <p:nvPr/>
        </p:nvSpPr>
        <p:spPr>
          <a:xfrm>
            <a:off x="4464422" y="3359555"/>
            <a:ext cx="3591104" cy="6927445"/>
          </a:xfrm>
          <a:custGeom>
            <a:avLst/>
            <a:gdLst/>
            <a:ahLst/>
            <a:cxnLst/>
            <a:rect l="l" t="t" r="r" b="b"/>
            <a:pathLst>
              <a:path w="3591104" h="6927445">
                <a:moveTo>
                  <a:pt x="0" y="0"/>
                </a:moveTo>
                <a:lnTo>
                  <a:pt x="3591104" y="0"/>
                </a:lnTo>
                <a:lnTo>
                  <a:pt x="3591104" y="6927445"/>
                </a:lnTo>
                <a:lnTo>
                  <a:pt x="0" y="6927445"/>
                </a:lnTo>
                <a:lnTo>
                  <a:pt x="0" y="0"/>
                </a:lnTo>
                <a:close/>
              </a:path>
            </a:pathLst>
          </a:custGeom>
          <a:blipFill>
            <a:blip r:embed="rId4"/>
            <a:stretch>
              <a:fillRect l="-42767" r="-146591"/>
            </a:stretch>
          </a:blipFill>
        </p:spPr>
      </p:sp>
      <p:sp>
        <p:nvSpPr>
          <p:cNvPr id="4" name="Freeform 4"/>
          <p:cNvSpPr/>
          <p:nvPr/>
        </p:nvSpPr>
        <p:spPr>
          <a:xfrm>
            <a:off x="11377701" y="2786864"/>
            <a:ext cx="10337411" cy="6891607"/>
          </a:xfrm>
          <a:custGeom>
            <a:avLst/>
            <a:gdLst/>
            <a:ahLst/>
            <a:cxnLst/>
            <a:rect l="l" t="t" r="r" b="b"/>
            <a:pathLst>
              <a:path w="10337411" h="6891607">
                <a:moveTo>
                  <a:pt x="0" y="0"/>
                </a:moveTo>
                <a:lnTo>
                  <a:pt x="10337411" y="0"/>
                </a:lnTo>
                <a:lnTo>
                  <a:pt x="10337411" y="6891608"/>
                </a:lnTo>
                <a:lnTo>
                  <a:pt x="0" y="6891608"/>
                </a:lnTo>
                <a:lnTo>
                  <a:pt x="0" y="0"/>
                </a:lnTo>
                <a:close/>
              </a:path>
            </a:pathLst>
          </a:custGeom>
          <a:blipFill>
            <a:blip r:embed="rId5"/>
            <a:stretch>
              <a:fillRect/>
            </a:stretch>
          </a:blipFill>
        </p:spPr>
      </p:sp>
      <p:sp>
        <p:nvSpPr>
          <p:cNvPr id="5" name="Freeform 5"/>
          <p:cNvSpPr/>
          <p:nvPr/>
        </p:nvSpPr>
        <p:spPr>
          <a:xfrm>
            <a:off x="7833365" y="2978938"/>
            <a:ext cx="6712568" cy="7048472"/>
          </a:xfrm>
          <a:custGeom>
            <a:avLst/>
            <a:gdLst/>
            <a:ahLst/>
            <a:cxnLst/>
            <a:rect l="l" t="t" r="r" b="b"/>
            <a:pathLst>
              <a:path w="6712568" h="7048472">
                <a:moveTo>
                  <a:pt x="0" y="0"/>
                </a:moveTo>
                <a:lnTo>
                  <a:pt x="6712568" y="0"/>
                </a:lnTo>
                <a:lnTo>
                  <a:pt x="6712568" y="7048472"/>
                </a:lnTo>
                <a:lnTo>
                  <a:pt x="0" y="7048472"/>
                </a:lnTo>
                <a:lnTo>
                  <a:pt x="0" y="0"/>
                </a:lnTo>
                <a:close/>
              </a:path>
            </a:pathLst>
          </a:custGeom>
          <a:blipFill>
            <a:blip r:embed="rId6"/>
            <a:stretch>
              <a:fillRect/>
            </a:stretch>
          </a:blipFill>
        </p:spPr>
      </p:sp>
      <p:sp>
        <p:nvSpPr>
          <p:cNvPr id="6" name="Freeform 6"/>
          <p:cNvSpPr/>
          <p:nvPr/>
        </p:nvSpPr>
        <p:spPr>
          <a:xfrm>
            <a:off x="-570565" y="818065"/>
            <a:ext cx="5519910" cy="9900244"/>
          </a:xfrm>
          <a:custGeom>
            <a:avLst/>
            <a:gdLst/>
            <a:ahLst/>
            <a:cxnLst/>
            <a:rect l="l" t="t" r="r" b="b"/>
            <a:pathLst>
              <a:path w="5519910" h="9900244">
                <a:moveTo>
                  <a:pt x="0" y="0"/>
                </a:moveTo>
                <a:lnTo>
                  <a:pt x="5519909" y="0"/>
                </a:lnTo>
                <a:lnTo>
                  <a:pt x="5519909" y="9900244"/>
                </a:lnTo>
                <a:lnTo>
                  <a:pt x="0" y="9900244"/>
                </a:lnTo>
                <a:lnTo>
                  <a:pt x="0" y="0"/>
                </a:lnTo>
                <a:close/>
              </a:path>
            </a:pathLst>
          </a:custGeom>
          <a:blipFill>
            <a:blip r:embed="rId7"/>
            <a:stretch>
              <a:fillRect l="-17258" r="-17258"/>
            </a:stretch>
          </a:blipFill>
        </p:spPr>
      </p:sp>
      <p:sp>
        <p:nvSpPr>
          <p:cNvPr id="7" name="Freeform 7"/>
          <p:cNvSpPr/>
          <p:nvPr/>
        </p:nvSpPr>
        <p:spPr>
          <a:xfrm>
            <a:off x="5679533" y="8433529"/>
            <a:ext cx="1423644" cy="1423644"/>
          </a:xfrm>
          <a:custGeom>
            <a:avLst/>
            <a:gdLst/>
            <a:ahLst/>
            <a:cxnLst/>
            <a:rect l="l" t="t" r="r" b="b"/>
            <a:pathLst>
              <a:path w="1423644" h="1423644">
                <a:moveTo>
                  <a:pt x="0" y="0"/>
                </a:moveTo>
                <a:lnTo>
                  <a:pt x="1423643" y="0"/>
                </a:lnTo>
                <a:lnTo>
                  <a:pt x="1423643" y="1423643"/>
                </a:lnTo>
                <a:lnTo>
                  <a:pt x="0" y="1423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297481" y="8588867"/>
            <a:ext cx="1338865" cy="1338865"/>
          </a:xfrm>
          <a:custGeom>
            <a:avLst/>
            <a:gdLst/>
            <a:ahLst/>
            <a:cxnLst/>
            <a:rect l="l" t="t" r="r" b="b"/>
            <a:pathLst>
              <a:path w="1338865" h="1338865">
                <a:moveTo>
                  <a:pt x="0" y="0"/>
                </a:moveTo>
                <a:lnTo>
                  <a:pt x="1338865" y="0"/>
                </a:lnTo>
                <a:lnTo>
                  <a:pt x="1338865" y="1338866"/>
                </a:lnTo>
                <a:lnTo>
                  <a:pt x="0" y="13388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5640865" y="8321368"/>
            <a:ext cx="1357104" cy="1357104"/>
          </a:xfrm>
          <a:custGeom>
            <a:avLst/>
            <a:gdLst/>
            <a:ahLst/>
            <a:cxnLst/>
            <a:rect l="l" t="t" r="r" b="b"/>
            <a:pathLst>
              <a:path w="1357104" h="1357104">
                <a:moveTo>
                  <a:pt x="0" y="0"/>
                </a:moveTo>
                <a:lnTo>
                  <a:pt x="1357104" y="0"/>
                </a:lnTo>
                <a:lnTo>
                  <a:pt x="1357104" y="1357104"/>
                </a:lnTo>
                <a:lnTo>
                  <a:pt x="0" y="13571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0226906" y="8433529"/>
            <a:ext cx="1357104" cy="1357104"/>
          </a:xfrm>
          <a:custGeom>
            <a:avLst/>
            <a:gdLst/>
            <a:ahLst/>
            <a:cxnLst/>
            <a:rect l="l" t="t" r="r" b="b"/>
            <a:pathLst>
              <a:path w="1357104" h="1357104">
                <a:moveTo>
                  <a:pt x="0" y="0"/>
                </a:moveTo>
                <a:lnTo>
                  <a:pt x="1357103" y="0"/>
                </a:lnTo>
                <a:lnTo>
                  <a:pt x="1357103" y="1357103"/>
                </a:lnTo>
                <a:lnTo>
                  <a:pt x="0" y="135710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14768094" y="1435888"/>
            <a:ext cx="9180186" cy="1543050"/>
          </a:xfrm>
          <a:prstGeom prst="rect">
            <a:avLst/>
          </a:prstGeom>
        </p:spPr>
        <p:txBody>
          <a:bodyPr lIns="0" tIns="0" rIns="0" bIns="0" rtlCol="0" anchor="t">
            <a:spAutoFit/>
          </a:bodyPr>
          <a:lstStyle/>
          <a:p>
            <a:pPr marL="0" lvl="0" indent="0">
              <a:lnSpc>
                <a:spcPts val="12599"/>
              </a:lnSpc>
              <a:spcBef>
                <a:spcPct val="0"/>
              </a:spcBef>
            </a:pPr>
            <a:r>
              <a:rPr lang="en-US" sz="9000">
                <a:solidFill>
                  <a:srgbClr val="FF914D"/>
                </a:solidFill>
                <a:latin typeface="Nunito Sans Black"/>
              </a:rPr>
              <a:t>HELP</a:t>
            </a:r>
          </a:p>
        </p:txBody>
      </p:sp>
      <p:sp>
        <p:nvSpPr>
          <p:cNvPr id="12" name="TextBox 12"/>
          <p:cNvSpPr txBox="1"/>
          <p:nvPr/>
        </p:nvSpPr>
        <p:spPr>
          <a:xfrm>
            <a:off x="11125214" y="-332131"/>
            <a:ext cx="7162786" cy="2313674"/>
          </a:xfrm>
          <a:prstGeom prst="rect">
            <a:avLst/>
          </a:prstGeom>
        </p:spPr>
        <p:txBody>
          <a:bodyPr lIns="0" tIns="0" rIns="0" bIns="0" rtlCol="0" anchor="t">
            <a:spAutoFit/>
          </a:bodyPr>
          <a:lstStyle/>
          <a:p>
            <a:pPr>
              <a:lnSpc>
                <a:spcPts val="18949"/>
              </a:lnSpc>
            </a:pPr>
            <a:r>
              <a:rPr lang="en-US" sz="13535">
                <a:solidFill>
                  <a:srgbClr val="FF914D"/>
                </a:solidFill>
                <a:latin typeface="Holiday"/>
              </a:rPr>
              <a:t>how you can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5492" y="270015"/>
            <a:ext cx="1830854" cy="1830854"/>
          </a:xfrm>
          <a:custGeom>
            <a:avLst/>
            <a:gdLst/>
            <a:ahLst/>
            <a:cxnLst/>
            <a:rect l="l" t="t" r="r" b="b"/>
            <a:pathLst>
              <a:path w="1830854" h="1830854">
                <a:moveTo>
                  <a:pt x="0" y="0"/>
                </a:moveTo>
                <a:lnTo>
                  <a:pt x="1830854" y="0"/>
                </a:lnTo>
                <a:lnTo>
                  <a:pt x="1830854" y="1830854"/>
                </a:lnTo>
                <a:lnTo>
                  <a:pt x="0" y="1830854"/>
                </a:lnTo>
                <a:lnTo>
                  <a:pt x="0" y="0"/>
                </a:lnTo>
                <a:close/>
              </a:path>
            </a:pathLst>
          </a:custGeom>
          <a:blipFill>
            <a:blip r:embed="rId3"/>
            <a:stretch>
              <a:fillRect/>
            </a:stretch>
          </a:blipFill>
        </p:spPr>
      </p:sp>
      <p:sp>
        <p:nvSpPr>
          <p:cNvPr id="3" name="Freeform 3"/>
          <p:cNvSpPr/>
          <p:nvPr/>
        </p:nvSpPr>
        <p:spPr>
          <a:xfrm>
            <a:off x="266234" y="2466439"/>
            <a:ext cx="5140642" cy="7710963"/>
          </a:xfrm>
          <a:custGeom>
            <a:avLst/>
            <a:gdLst/>
            <a:ahLst/>
            <a:cxnLst/>
            <a:rect l="l" t="t" r="r" b="b"/>
            <a:pathLst>
              <a:path w="5140642" h="7710963">
                <a:moveTo>
                  <a:pt x="0" y="0"/>
                </a:moveTo>
                <a:lnTo>
                  <a:pt x="5140641" y="0"/>
                </a:lnTo>
                <a:lnTo>
                  <a:pt x="5140641" y="7710962"/>
                </a:lnTo>
                <a:lnTo>
                  <a:pt x="0" y="7710962"/>
                </a:lnTo>
                <a:lnTo>
                  <a:pt x="0" y="0"/>
                </a:lnTo>
                <a:close/>
              </a:path>
            </a:pathLst>
          </a:custGeom>
          <a:blipFill>
            <a:blip r:embed="rId4"/>
            <a:stretch>
              <a:fillRect/>
            </a:stretch>
          </a:blipFill>
        </p:spPr>
      </p:sp>
      <p:sp>
        <p:nvSpPr>
          <p:cNvPr id="4" name="Freeform 4"/>
          <p:cNvSpPr/>
          <p:nvPr/>
        </p:nvSpPr>
        <p:spPr>
          <a:xfrm>
            <a:off x="5696651" y="2467037"/>
            <a:ext cx="5782774" cy="7710365"/>
          </a:xfrm>
          <a:custGeom>
            <a:avLst/>
            <a:gdLst/>
            <a:ahLst/>
            <a:cxnLst/>
            <a:rect l="l" t="t" r="r" b="b"/>
            <a:pathLst>
              <a:path w="5782774" h="7710365">
                <a:moveTo>
                  <a:pt x="0" y="0"/>
                </a:moveTo>
                <a:lnTo>
                  <a:pt x="5782773" y="0"/>
                </a:lnTo>
                <a:lnTo>
                  <a:pt x="5782773" y="7710364"/>
                </a:lnTo>
                <a:lnTo>
                  <a:pt x="0" y="7710364"/>
                </a:lnTo>
                <a:lnTo>
                  <a:pt x="0" y="0"/>
                </a:lnTo>
                <a:close/>
              </a:path>
            </a:pathLst>
          </a:custGeom>
          <a:blipFill>
            <a:blip r:embed="rId5"/>
            <a:stretch>
              <a:fillRect/>
            </a:stretch>
          </a:blipFill>
        </p:spPr>
      </p:sp>
      <p:sp>
        <p:nvSpPr>
          <p:cNvPr id="5" name="Freeform 5"/>
          <p:cNvSpPr/>
          <p:nvPr/>
        </p:nvSpPr>
        <p:spPr>
          <a:xfrm>
            <a:off x="11931988" y="2370412"/>
            <a:ext cx="5783222" cy="7710963"/>
          </a:xfrm>
          <a:custGeom>
            <a:avLst/>
            <a:gdLst/>
            <a:ahLst/>
            <a:cxnLst/>
            <a:rect l="l" t="t" r="r" b="b"/>
            <a:pathLst>
              <a:path w="5783222" h="7710963">
                <a:moveTo>
                  <a:pt x="0" y="0"/>
                </a:moveTo>
                <a:lnTo>
                  <a:pt x="5783222" y="0"/>
                </a:lnTo>
                <a:lnTo>
                  <a:pt x="5783222" y="7710962"/>
                </a:lnTo>
                <a:lnTo>
                  <a:pt x="0" y="7710962"/>
                </a:lnTo>
                <a:lnTo>
                  <a:pt x="0" y="0"/>
                </a:lnTo>
                <a:close/>
              </a:path>
            </a:pathLst>
          </a:custGeom>
          <a:blipFill>
            <a:blip r:embed="rId6"/>
            <a:stretch>
              <a:fillRect/>
            </a:stretch>
          </a:blipFill>
        </p:spPr>
      </p:sp>
      <p:sp>
        <p:nvSpPr>
          <p:cNvPr id="6" name="TextBox 6"/>
          <p:cNvSpPr txBox="1"/>
          <p:nvPr/>
        </p:nvSpPr>
        <p:spPr>
          <a:xfrm>
            <a:off x="11189649" y="1513162"/>
            <a:ext cx="9180186" cy="1543050"/>
          </a:xfrm>
          <a:prstGeom prst="rect">
            <a:avLst/>
          </a:prstGeom>
        </p:spPr>
        <p:txBody>
          <a:bodyPr lIns="0" tIns="0" rIns="0" bIns="0" rtlCol="0" anchor="t">
            <a:spAutoFit/>
          </a:bodyPr>
          <a:lstStyle/>
          <a:p>
            <a:pPr marL="0" lvl="0" indent="0">
              <a:lnSpc>
                <a:spcPts val="12599"/>
              </a:lnSpc>
              <a:spcBef>
                <a:spcPct val="0"/>
              </a:spcBef>
            </a:pPr>
            <a:r>
              <a:rPr lang="en-US" sz="9000">
                <a:solidFill>
                  <a:srgbClr val="7ED957"/>
                </a:solidFill>
                <a:latin typeface="Nunito Sans Black"/>
              </a:rPr>
              <a:t>YOUR HELP</a:t>
            </a:r>
          </a:p>
        </p:txBody>
      </p:sp>
      <p:sp>
        <p:nvSpPr>
          <p:cNvPr id="7" name="TextBox 7"/>
          <p:cNvSpPr txBox="1"/>
          <p:nvPr/>
        </p:nvSpPr>
        <p:spPr>
          <a:xfrm>
            <a:off x="11125214" y="-332131"/>
            <a:ext cx="7162786" cy="2313674"/>
          </a:xfrm>
          <a:prstGeom prst="rect">
            <a:avLst/>
          </a:prstGeom>
        </p:spPr>
        <p:txBody>
          <a:bodyPr lIns="0" tIns="0" rIns="0" bIns="0" rtlCol="0" anchor="t">
            <a:spAutoFit/>
          </a:bodyPr>
          <a:lstStyle/>
          <a:p>
            <a:pPr>
              <a:lnSpc>
                <a:spcPts val="18949"/>
              </a:lnSpc>
            </a:pPr>
            <a:r>
              <a:rPr lang="en-US" sz="13535">
                <a:solidFill>
                  <a:srgbClr val="7ED957"/>
                </a:solidFill>
                <a:latin typeface="Holiday"/>
              </a:rPr>
              <a:t>why we need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706</Words>
  <Application>Microsoft Macintosh PowerPoint</Application>
  <PresentationFormat>Custom</PresentationFormat>
  <Paragraphs>75</Paragraphs>
  <Slides>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Nunito Sans Black</vt:lpstr>
      <vt:lpstr>Arial</vt:lpstr>
      <vt:lpstr>Holiday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Before the day : Primary 2023</dc:title>
  <cp:lastModifiedBy>Doron Kristal</cp:lastModifiedBy>
  <cp:revision>2</cp:revision>
  <dcterms:created xsi:type="dcterms:W3CDTF">2006-08-16T00:00:00Z</dcterms:created>
  <dcterms:modified xsi:type="dcterms:W3CDTF">2023-06-08T11:21:44Z</dcterms:modified>
  <dc:identifier>DAFlJJD83r4</dc:identifier>
</cp:coreProperties>
</file>