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1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Gordita" panose="020B0604020202020204" charset="0"/>
      <p:regular r:id="rId21"/>
      <p:bold r:id="rId22"/>
    </p:embeddedFont>
    <p:embeddedFont>
      <p:font typeface="Holiday" panose="020B0604020202020204" charset="0"/>
      <p:regular r:id="rId23"/>
    </p:embeddedFont>
    <p:embeddedFont>
      <p:font typeface="Nunito Sans Heavy" panose="020B060402020202020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66" autoAdjust="0"/>
    <p:restoredTop sz="94624" autoAdjust="0"/>
  </p:normalViewPr>
  <p:slideViewPr>
    <p:cSldViewPr>
      <p:cViewPr varScale="1">
        <p:scale>
          <a:sx n="94" d="100"/>
          <a:sy n="94" d="100"/>
        </p:scale>
        <p:origin x="240"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28.06.2023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Hello and thank you for taking part in Jeans for Genes 2023!</a:t>
            </a:r>
          </a:p>
          <a:p>
            <a:endParaRPr lang="en-US" dirty="0"/>
          </a:p>
          <a:p>
            <a:r>
              <a:rPr lang="en-US" dirty="0"/>
              <a:t>Please feel free to use this secondary school presentation to help you deliver a Jeans for Genes assembly or class talk in school.  It is aimed to help your students understand why their support is so incredible and how their fundraising helps the genetic condition community in the UK.</a:t>
            </a:r>
          </a:p>
          <a:p>
            <a:endParaRPr lang="en-US" dirty="0"/>
          </a:p>
          <a:p>
            <a:r>
              <a:rPr lang="en-US" dirty="0"/>
              <a:t>It should only take around 10 mins to deliver, which leaves plenty of time for any questions there maybe!</a:t>
            </a:r>
          </a:p>
          <a:p>
            <a:endParaRPr lang="en-US" dirty="0"/>
          </a:p>
          <a:p>
            <a:r>
              <a:rPr lang="en-US" dirty="0"/>
              <a:t>Although Jeans for Genes is a week long event, we find that most schools in the UK get together on the Friday (21 Sept), creating a denim tidal wave of awareness and fundraising!  Have fun! </a:t>
            </a:r>
          </a:p>
          <a:p>
            <a:endParaRPr lang="en-US" dirty="0"/>
          </a:p>
          <a:p>
            <a:endParaRPr lang="en-US" dirty="0"/>
          </a:p>
          <a:p>
            <a:r>
              <a:rPr lang="en-US" dirty="0"/>
              <a:t>*Start presentation*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We've heard all about Jeans for Genes and why it's important for the children and families in the UK.</a:t>
            </a:r>
          </a:p>
          <a:p>
            <a:endParaRPr lang="en-US"/>
          </a:p>
          <a:p>
            <a:r>
              <a:rPr lang="en-US"/>
              <a:t>Let's have as MUCH fun as possible and raise as much money as we can together!</a:t>
            </a:r>
          </a:p>
          <a:p>
            <a:endParaRPr lang="en-US"/>
          </a:p>
          <a:p>
            <a:r>
              <a:rPr lang="en-US"/>
              <a:t>Does anyone have any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Presentation ends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Jeans for Genes?</a:t>
            </a:r>
          </a:p>
          <a:p>
            <a:endParaRPr lang="en-US"/>
          </a:p>
          <a:p>
            <a:r>
              <a:rPr lang="en-US"/>
              <a:t>Jeans for Genes is a charity here in the UK.</a:t>
            </a:r>
          </a:p>
          <a:p>
            <a:endParaRPr lang="en-US"/>
          </a:p>
          <a:p>
            <a:r>
              <a:rPr lang="en-US"/>
              <a:t>People raise money for Jeans for Genes by doing lots of fun activities - usually in jeans or denim!</a:t>
            </a:r>
          </a:p>
          <a:p>
            <a:endParaRPr lang="en-US"/>
          </a:p>
          <a:p>
            <a:r>
              <a:rPr lang="en-US"/>
              <a:t>This money helps children and families who have different needs because of the way that their bodies are made.</a:t>
            </a:r>
          </a:p>
          <a:p>
            <a:endParaRPr lang="en-US"/>
          </a:p>
          <a:p>
            <a:r>
              <a:rPr lang="en-US"/>
              <a:t>It takes place every September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Why the name?  </a:t>
            </a:r>
          </a:p>
          <a:p>
            <a:endParaRPr lang="en-US"/>
          </a:p>
          <a:p>
            <a:r>
              <a:rPr lang="en-US"/>
              <a:t>JEANS</a:t>
            </a:r>
          </a:p>
          <a:p>
            <a:r>
              <a:rPr lang="en-US"/>
              <a:t>Denim remains one of the most versatile, durable and highly sought after fabrics on the market. Jeans transcends gender, age, and class – with most people owning more pairs than there are days in the week. Their appeal will always be timeless but the design and the fabric technology involved will forever evolve with the times.</a:t>
            </a:r>
          </a:p>
          <a:p>
            <a:endParaRPr lang="en-US"/>
          </a:p>
          <a:p>
            <a:r>
              <a:rPr lang="en-US"/>
              <a:t>FUN FACT:  </a:t>
            </a:r>
          </a:p>
          <a:p>
            <a:r>
              <a:rPr lang="en-US"/>
              <a:t>Where does the word Jeans come from?</a:t>
            </a:r>
          </a:p>
          <a:p>
            <a:r>
              <a:rPr lang="en-US"/>
              <a:t>The word Jeans comes from a twilled cotton fabric called ‘Genoa fustian’; often used to make durable workwear. Labourers in the United States referred to their workwear as ‘ Jeans’, after the city Genoa, where the fabric was initially woven.</a:t>
            </a:r>
          </a:p>
          <a:p>
            <a:endParaRPr lang="en-US"/>
          </a:p>
          <a:p>
            <a:r>
              <a:rPr lang="en-US"/>
              <a:t>----</a:t>
            </a:r>
          </a:p>
          <a:p>
            <a:r>
              <a:rPr lang="en-US"/>
              <a:t>GENES</a:t>
            </a:r>
          </a:p>
          <a:p>
            <a:r>
              <a:rPr lang="en-US"/>
              <a:t>The basic unit of heredity passed from parent to child. Genes are made up of sequences of DNA and are arranged, one after another, at specific locations on chromosomes in the nucleus of cells.</a:t>
            </a:r>
          </a:p>
          <a:p>
            <a:endParaRPr lang="en-US"/>
          </a:p>
          <a:p>
            <a:r>
              <a:rPr lang="en-US"/>
              <a:t>A genetic condition occurs when you inherit an altered (changed) gene from your parents that increases your risk of developing that particular condition. However not all genetic conditions are passed down from your parents, some gene changes occur randomly before you are born.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Why do we need your help?</a:t>
            </a:r>
          </a:p>
          <a:p>
            <a:endParaRPr lang="en-US"/>
          </a:p>
          <a:p>
            <a:r>
              <a:rPr lang="en-US"/>
              <a:t>1 in 25 children have different genes - which is 1 in 10 families in the UK.</a:t>
            </a:r>
          </a:p>
          <a:p>
            <a:endParaRPr lang="en-US"/>
          </a:p>
          <a:p>
            <a:r>
              <a:rPr lang="en-US"/>
              <a:t>For people with different genes, life can be difficult.  It could be when they are babies and need a special nurse to help or when they go to school and need special equipment.</a:t>
            </a:r>
          </a:p>
          <a:p>
            <a:endParaRPr lang="en-US"/>
          </a:p>
          <a:p>
            <a:r>
              <a:rPr lang="en-US"/>
              <a:t>With your help, we can make sure that they get treatment and medical help when they need it.</a:t>
            </a:r>
          </a:p>
          <a:p>
            <a:endParaRPr lang="en-US"/>
          </a:p>
          <a:p>
            <a:r>
              <a:rPr lang="en-US"/>
              <a:t>Your help changes lives and makes a world of difference!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It's time to wear our jeans, do some good and have a lot of fun at the same time!</a:t>
            </a:r>
          </a:p>
          <a:p>
            <a:endParaRPr lang="en-US"/>
          </a:p>
          <a:p>
            <a:r>
              <a:rPr lang="en-US"/>
              <a:t>Every year we bring pupils, schools, workplaces and people together to help over 4 million people in the UK.</a:t>
            </a:r>
          </a:p>
          <a:p>
            <a:endParaRPr lang="en-US"/>
          </a:p>
          <a:p>
            <a:r>
              <a:rPr lang="en-US"/>
              <a:t>Let's make this year our best one yet!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are all the best version of ourself and all shine in our own way.</a:t>
            </a:r>
          </a:p>
          <a:p>
            <a:endParaRPr lang="en-US"/>
          </a:p>
          <a:p>
            <a:r>
              <a:rPr lang="en-US"/>
              <a:t>Here is St Bradley Wiggins (left side)  He is a Tour de France, Grand Tour and Gold Medal Olympic Winner.</a:t>
            </a:r>
          </a:p>
          <a:p>
            <a:endParaRPr lang="en-US"/>
          </a:p>
          <a:p>
            <a:r>
              <a:rPr lang="en-US"/>
              <a:t>Here is Tom Staniford (right side).  He is a National Para-Cycling Circuit Race champ who has a very rare genetic condition.</a:t>
            </a:r>
          </a:p>
          <a:p>
            <a:endParaRPr lang="en-US"/>
          </a:p>
          <a:p>
            <a:r>
              <a:rPr lang="en-US"/>
              <a:t>While their genes make them different, they share a  competitive drive that sets them as cycling champions in their chosen disciplines.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Joe Suggs (left side)  Joe is a YouTuber &amp; TV presenter.  He was on Strictly Come Dancing and has 1.2M followers on TikTok.</a:t>
            </a:r>
          </a:p>
          <a:p>
            <a:endParaRPr lang="en-US"/>
          </a:p>
          <a:p>
            <a:r>
              <a:rPr lang="en-US"/>
              <a:t>And here is Nikki Lilly (right side).  She is a charity campaigner, a TV presenter and has 8.4 M followers on TikTok.</a:t>
            </a:r>
          </a:p>
          <a:p>
            <a:endParaRPr lang="en-US"/>
          </a:p>
          <a:p>
            <a:r>
              <a:rPr lang="en-US"/>
              <a:t>Despite different genetic make up, these two have a lot in common - they are both very likeable, popular influencers AND very successful   in the industry.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Every penny makes a difference and that's why they call it change!</a:t>
            </a:r>
          </a:p>
          <a:p>
            <a:endParaRPr lang="en-US"/>
          </a:p>
          <a:p>
            <a:r>
              <a:rPr lang="en-US"/>
              <a:t>We are holding a Jeans for Genes day on _______ (insert date)  Shall we do something else to help raise more money?  Can anyone remember what we've done before for charity?  Does anyone have any new ideas for this year?</a:t>
            </a:r>
          </a:p>
          <a:p>
            <a:endParaRPr lang="en-US"/>
          </a:p>
          <a:p>
            <a:r>
              <a:rPr lang="en-US"/>
              <a:t>Presenter:  You could talk through the slide with your students for ideas:  ie we could dance in denim, we could do a bake the difference sale or a sponsored event - there are lots of ideas online at www.jeansforgenes.org.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Every year we help lots of different charities who work with children and families who have genetic conditions.</a:t>
            </a:r>
          </a:p>
          <a:p>
            <a:endParaRPr lang="en-US"/>
          </a:p>
          <a:p>
            <a:r>
              <a:rPr lang="en-US"/>
              <a:t>Leukodystrophies are a group of over 100 rare genetic conditions primarily affecting the white matter of the central nervous system. Some are so rare they are yet to be named. </a:t>
            </a:r>
          </a:p>
          <a:p>
            <a:endParaRPr lang="en-US"/>
          </a:p>
          <a:p>
            <a:r>
              <a:rPr lang="en-US"/>
              <a:t>Leukodystrophies can affect anyone: males and females of any age and ethnicity, most notably children, usually with no previous indication. They are often misdiagnosed and are poorly understood within the medical community, rendering adequate care and treatment widely inaccessible. Those affected often feel disempowered and isolated, struggling to cope with their situation and unable to access the help they need.</a:t>
            </a:r>
          </a:p>
          <a:p>
            <a:endParaRPr lang="en-US"/>
          </a:p>
          <a:p>
            <a:r>
              <a:rPr lang="en-US"/>
              <a:t>A Jeans for Genes grant is helping to fund this year’s Alex TLC Community Weekend which will bring together patients, carers, families, doctors, researchers, scientists, and patient advocates from around the world. The event gives patients and family members the opportunity to talk openly about leukodystrophy and to build long lasting and supportive relationships.</a:t>
            </a:r>
          </a:p>
          <a:p>
            <a:endParaRPr lang="en-US"/>
          </a:p>
          <a:p>
            <a:r>
              <a:rPr lang="en-US"/>
              <a:t>The feeling of being properly heard and understood is deeply transforming, thanks to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55" r="828" b="16733"/>
          <a:stretch>
            <a:fillRect/>
          </a:stretch>
        </p:blipFill>
        <p:spPr>
          <a:xfrm>
            <a:off x="0" y="0"/>
            <a:ext cx="18288000" cy="10287000"/>
          </a:xfrm>
          <a:prstGeom prst="rect">
            <a:avLst/>
          </a:prstGeom>
        </p:spPr>
      </p:pic>
      <p:sp>
        <p:nvSpPr>
          <p:cNvPr id="3" name="Freeform 3"/>
          <p:cNvSpPr/>
          <p:nvPr/>
        </p:nvSpPr>
        <p:spPr>
          <a:xfrm>
            <a:off x="0" y="1664320"/>
            <a:ext cx="18288000" cy="6958361"/>
          </a:xfrm>
          <a:custGeom>
            <a:avLst/>
            <a:gdLst/>
            <a:ahLst/>
            <a:cxnLst/>
            <a:rect l="l" t="t" r="r" b="b"/>
            <a:pathLst>
              <a:path w="18288000" h="6958361">
                <a:moveTo>
                  <a:pt x="0" y="0"/>
                </a:moveTo>
                <a:lnTo>
                  <a:pt x="18288000" y="0"/>
                </a:lnTo>
                <a:lnTo>
                  <a:pt x="18288000" y="6958360"/>
                </a:lnTo>
                <a:lnTo>
                  <a:pt x="0" y="6958360"/>
                </a:lnTo>
                <a:lnTo>
                  <a:pt x="0" y="0"/>
                </a:lnTo>
                <a:close/>
              </a:path>
            </a:pathLst>
          </a:custGeom>
          <a:blipFill>
            <a:blip r:embed="rId4"/>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9337" y="467685"/>
            <a:ext cx="18527337" cy="10437067"/>
          </a:xfrm>
          <a:custGeom>
            <a:avLst/>
            <a:gdLst/>
            <a:ahLst/>
            <a:cxnLst/>
            <a:rect l="l" t="t" r="r" b="b"/>
            <a:pathLst>
              <a:path w="18527337" h="10437067">
                <a:moveTo>
                  <a:pt x="0" y="0"/>
                </a:moveTo>
                <a:lnTo>
                  <a:pt x="18527337" y="0"/>
                </a:lnTo>
                <a:lnTo>
                  <a:pt x="18527337" y="10437067"/>
                </a:lnTo>
                <a:lnTo>
                  <a:pt x="0" y="10437067"/>
                </a:lnTo>
                <a:lnTo>
                  <a:pt x="0" y="0"/>
                </a:lnTo>
                <a:close/>
              </a:path>
            </a:pathLst>
          </a:custGeom>
          <a:blipFill>
            <a:blip r:embed="rId3"/>
            <a:stretch>
              <a:fillRect/>
            </a:stretch>
          </a:blipFill>
        </p:spPr>
      </p:sp>
      <p:sp>
        <p:nvSpPr>
          <p:cNvPr id="3" name="Freeform 3"/>
          <p:cNvSpPr/>
          <p:nvPr/>
        </p:nvSpPr>
        <p:spPr>
          <a:xfrm>
            <a:off x="16132915" y="90654"/>
            <a:ext cx="1583318" cy="1572398"/>
          </a:xfrm>
          <a:custGeom>
            <a:avLst/>
            <a:gdLst/>
            <a:ahLst/>
            <a:cxnLst/>
            <a:rect l="l" t="t" r="r" b="b"/>
            <a:pathLst>
              <a:path w="1583318" h="1572398">
                <a:moveTo>
                  <a:pt x="0" y="0"/>
                </a:moveTo>
                <a:lnTo>
                  <a:pt x="1583318" y="0"/>
                </a:lnTo>
                <a:lnTo>
                  <a:pt x="1583318" y="1572398"/>
                </a:lnTo>
                <a:lnTo>
                  <a:pt x="0" y="1572398"/>
                </a:lnTo>
                <a:lnTo>
                  <a:pt x="0" y="0"/>
                </a:lnTo>
                <a:close/>
              </a:path>
            </a:pathLst>
          </a:custGeom>
          <a:blipFill>
            <a:blip r:embed="rId4"/>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3750" y="555003"/>
            <a:ext cx="8872158" cy="8872158"/>
          </a:xfrm>
          <a:custGeom>
            <a:avLst/>
            <a:gdLst/>
            <a:ahLst/>
            <a:cxnLst/>
            <a:rect l="l" t="t" r="r" b="b"/>
            <a:pathLst>
              <a:path w="8872158" h="8872158">
                <a:moveTo>
                  <a:pt x="0" y="0"/>
                </a:moveTo>
                <a:lnTo>
                  <a:pt x="8872158" y="0"/>
                </a:lnTo>
                <a:lnTo>
                  <a:pt x="8872158" y="8872158"/>
                </a:lnTo>
                <a:lnTo>
                  <a:pt x="0" y="8872158"/>
                </a:lnTo>
                <a:lnTo>
                  <a:pt x="0" y="0"/>
                </a:lnTo>
                <a:close/>
              </a:path>
            </a:pathLst>
          </a:custGeom>
          <a:blipFill>
            <a:blip r:embed="rId3"/>
            <a:stretch>
              <a:fillRect/>
            </a:stretch>
          </a:blipFill>
        </p:spPr>
      </p:sp>
      <p:sp>
        <p:nvSpPr>
          <p:cNvPr id="3" name="Freeform 3"/>
          <p:cNvSpPr/>
          <p:nvPr/>
        </p:nvSpPr>
        <p:spPr>
          <a:xfrm>
            <a:off x="4891821" y="163076"/>
            <a:ext cx="14941272" cy="9960848"/>
          </a:xfrm>
          <a:custGeom>
            <a:avLst/>
            <a:gdLst/>
            <a:ahLst/>
            <a:cxnLst/>
            <a:rect l="l" t="t" r="r" b="b"/>
            <a:pathLst>
              <a:path w="14941272" h="9960848">
                <a:moveTo>
                  <a:pt x="0" y="0"/>
                </a:moveTo>
                <a:lnTo>
                  <a:pt x="14941272" y="0"/>
                </a:lnTo>
                <a:lnTo>
                  <a:pt x="14941272" y="9960848"/>
                </a:lnTo>
                <a:lnTo>
                  <a:pt x="0" y="9960848"/>
                </a:lnTo>
                <a:lnTo>
                  <a:pt x="0" y="0"/>
                </a:lnTo>
                <a:close/>
              </a:path>
            </a:pathLst>
          </a:custGeom>
          <a:blipFill>
            <a:blip r:embed="rId4"/>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55" r="828" b="16733"/>
          <a:stretch>
            <a:fillRect/>
          </a:stretch>
        </p:blipFill>
        <p:spPr>
          <a:xfrm>
            <a:off x="0" y="0"/>
            <a:ext cx="18288000" cy="10287000"/>
          </a:xfrm>
          <a:prstGeom prst="rect">
            <a:avLst/>
          </a:prstGeom>
        </p:spPr>
      </p:pic>
      <p:sp>
        <p:nvSpPr>
          <p:cNvPr id="3" name="Freeform 3"/>
          <p:cNvSpPr/>
          <p:nvPr/>
        </p:nvSpPr>
        <p:spPr>
          <a:xfrm>
            <a:off x="0" y="1664320"/>
            <a:ext cx="18288000" cy="6958361"/>
          </a:xfrm>
          <a:custGeom>
            <a:avLst/>
            <a:gdLst/>
            <a:ahLst/>
            <a:cxnLst/>
            <a:rect l="l" t="t" r="r" b="b"/>
            <a:pathLst>
              <a:path w="18288000" h="6958361">
                <a:moveTo>
                  <a:pt x="0" y="0"/>
                </a:moveTo>
                <a:lnTo>
                  <a:pt x="18288000" y="0"/>
                </a:lnTo>
                <a:lnTo>
                  <a:pt x="18288000" y="6958360"/>
                </a:lnTo>
                <a:lnTo>
                  <a:pt x="0" y="6958360"/>
                </a:lnTo>
                <a:lnTo>
                  <a:pt x="0" y="0"/>
                </a:lnTo>
                <a:close/>
              </a:path>
            </a:pathLst>
          </a:custGeom>
          <a:blipFill>
            <a:blip r:embed="rId4"/>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19329" y="2018829"/>
            <a:ext cx="6249342" cy="6249342"/>
          </a:xfrm>
          <a:custGeom>
            <a:avLst/>
            <a:gdLst/>
            <a:ahLst/>
            <a:cxnLst/>
            <a:rect l="l" t="t" r="r" b="b"/>
            <a:pathLst>
              <a:path w="6249342" h="6249342">
                <a:moveTo>
                  <a:pt x="0" y="0"/>
                </a:moveTo>
                <a:lnTo>
                  <a:pt x="6249342" y="0"/>
                </a:lnTo>
                <a:lnTo>
                  <a:pt x="6249342" y="6249342"/>
                </a:lnTo>
                <a:lnTo>
                  <a:pt x="0" y="6249342"/>
                </a:lnTo>
                <a:lnTo>
                  <a:pt x="0" y="0"/>
                </a:lnTo>
                <a:close/>
              </a:path>
            </a:pathLst>
          </a:custGeom>
          <a:blipFill>
            <a:blip r:embed="rId3"/>
            <a:stretch>
              <a:fillRect/>
            </a:stretch>
          </a:blipFill>
        </p:spPr>
      </p:sp>
      <p:sp>
        <p:nvSpPr>
          <p:cNvPr id="3" name="Freeform 3"/>
          <p:cNvSpPr/>
          <p:nvPr/>
        </p:nvSpPr>
        <p:spPr>
          <a:xfrm>
            <a:off x="-2120129" y="2927121"/>
            <a:ext cx="11039819" cy="7359879"/>
          </a:xfrm>
          <a:custGeom>
            <a:avLst/>
            <a:gdLst/>
            <a:ahLst/>
            <a:cxnLst/>
            <a:rect l="l" t="t" r="r" b="b"/>
            <a:pathLst>
              <a:path w="11039819" h="7359879">
                <a:moveTo>
                  <a:pt x="0" y="0"/>
                </a:moveTo>
                <a:lnTo>
                  <a:pt x="11039819" y="0"/>
                </a:lnTo>
                <a:lnTo>
                  <a:pt x="11039819" y="7359879"/>
                </a:lnTo>
                <a:lnTo>
                  <a:pt x="0" y="7359879"/>
                </a:lnTo>
                <a:lnTo>
                  <a:pt x="0" y="0"/>
                </a:lnTo>
                <a:close/>
              </a:path>
            </a:pathLst>
          </a:custGeom>
          <a:blipFill>
            <a:blip r:embed="rId4"/>
            <a:stretch>
              <a:fillRect/>
            </a:stretch>
          </a:blipFill>
        </p:spPr>
      </p:sp>
      <p:sp>
        <p:nvSpPr>
          <p:cNvPr id="4" name="Freeform 4"/>
          <p:cNvSpPr/>
          <p:nvPr/>
        </p:nvSpPr>
        <p:spPr>
          <a:xfrm>
            <a:off x="3496419" y="159847"/>
            <a:ext cx="21254991" cy="14169994"/>
          </a:xfrm>
          <a:custGeom>
            <a:avLst/>
            <a:gdLst/>
            <a:ahLst/>
            <a:cxnLst/>
            <a:rect l="l" t="t" r="r" b="b"/>
            <a:pathLst>
              <a:path w="21254991" h="14169994">
                <a:moveTo>
                  <a:pt x="0" y="0"/>
                </a:moveTo>
                <a:lnTo>
                  <a:pt x="21254991" y="0"/>
                </a:lnTo>
                <a:lnTo>
                  <a:pt x="21254991" y="14169994"/>
                </a:lnTo>
                <a:lnTo>
                  <a:pt x="0" y="14169994"/>
                </a:lnTo>
                <a:lnTo>
                  <a:pt x="0" y="0"/>
                </a:lnTo>
                <a:close/>
              </a:path>
            </a:pathLst>
          </a:custGeom>
          <a:blipFill>
            <a:blip r:embed="rId5"/>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sp>
      <p:sp>
        <p:nvSpPr>
          <p:cNvPr id="3" name="Freeform 3"/>
          <p:cNvSpPr/>
          <p:nvPr/>
        </p:nvSpPr>
        <p:spPr>
          <a:xfrm>
            <a:off x="-7311288" y="0"/>
            <a:ext cx="16455288" cy="10819352"/>
          </a:xfrm>
          <a:custGeom>
            <a:avLst/>
            <a:gdLst/>
            <a:ahLst/>
            <a:cxnLst/>
            <a:rect l="l" t="t" r="r" b="b"/>
            <a:pathLst>
              <a:path w="16455288" h="10819352">
                <a:moveTo>
                  <a:pt x="0" y="0"/>
                </a:moveTo>
                <a:lnTo>
                  <a:pt x="16455288" y="0"/>
                </a:lnTo>
                <a:lnTo>
                  <a:pt x="16455288" y="10819352"/>
                </a:lnTo>
                <a:lnTo>
                  <a:pt x="0" y="10819352"/>
                </a:lnTo>
                <a:lnTo>
                  <a:pt x="0" y="0"/>
                </a:lnTo>
                <a:close/>
              </a:path>
            </a:pathLst>
          </a:custGeom>
          <a:blipFill>
            <a:blip r:embed="rId4"/>
            <a:stretch>
              <a:fillRect/>
            </a:stretch>
          </a:blipFill>
        </p:spPr>
      </p:sp>
      <p:sp>
        <p:nvSpPr>
          <p:cNvPr id="4" name="Freeform 4"/>
          <p:cNvSpPr/>
          <p:nvPr/>
        </p:nvSpPr>
        <p:spPr>
          <a:xfrm>
            <a:off x="7226576" y="3492252"/>
            <a:ext cx="3834848" cy="3834848"/>
          </a:xfrm>
          <a:custGeom>
            <a:avLst/>
            <a:gdLst/>
            <a:ahLst/>
            <a:cxnLst/>
            <a:rect l="l" t="t" r="r" b="b"/>
            <a:pathLst>
              <a:path w="3834848" h="3834848">
                <a:moveTo>
                  <a:pt x="0" y="0"/>
                </a:moveTo>
                <a:lnTo>
                  <a:pt x="3834848" y="0"/>
                </a:lnTo>
                <a:lnTo>
                  <a:pt x="3834848" y="3834848"/>
                </a:lnTo>
                <a:lnTo>
                  <a:pt x="0" y="3834848"/>
                </a:lnTo>
                <a:lnTo>
                  <a:pt x="0" y="0"/>
                </a:lnTo>
                <a:close/>
              </a:path>
            </a:pathLst>
          </a:custGeom>
          <a:blipFill>
            <a:blip r:embed="rId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9252" y="1976667"/>
            <a:ext cx="17227619" cy="7702181"/>
          </a:xfrm>
          <a:custGeom>
            <a:avLst/>
            <a:gdLst/>
            <a:ahLst/>
            <a:cxnLst/>
            <a:rect l="l" t="t" r="r" b="b"/>
            <a:pathLst>
              <a:path w="17227619" h="7702181">
                <a:moveTo>
                  <a:pt x="0" y="0"/>
                </a:moveTo>
                <a:lnTo>
                  <a:pt x="17227619" y="0"/>
                </a:lnTo>
                <a:lnTo>
                  <a:pt x="17227619" y="7702181"/>
                </a:lnTo>
                <a:lnTo>
                  <a:pt x="0" y="7702181"/>
                </a:lnTo>
                <a:lnTo>
                  <a:pt x="0" y="0"/>
                </a:lnTo>
                <a:close/>
              </a:path>
            </a:pathLst>
          </a:custGeom>
          <a:blipFill>
            <a:blip r:embed="rId3"/>
            <a:stretch>
              <a:fillRect/>
            </a:stretch>
          </a:blipFill>
        </p:spPr>
      </p:sp>
      <p:sp>
        <p:nvSpPr>
          <p:cNvPr id="3" name="Freeform 3"/>
          <p:cNvSpPr/>
          <p:nvPr/>
        </p:nvSpPr>
        <p:spPr>
          <a:xfrm>
            <a:off x="16283553" y="167418"/>
            <a:ext cx="1583318" cy="1572398"/>
          </a:xfrm>
          <a:custGeom>
            <a:avLst/>
            <a:gdLst/>
            <a:ahLst/>
            <a:cxnLst/>
            <a:rect l="l" t="t" r="r" b="b"/>
            <a:pathLst>
              <a:path w="1583318" h="1572398">
                <a:moveTo>
                  <a:pt x="0" y="0"/>
                </a:moveTo>
                <a:lnTo>
                  <a:pt x="1583318" y="0"/>
                </a:lnTo>
                <a:lnTo>
                  <a:pt x="1583318" y="1572398"/>
                </a:lnTo>
                <a:lnTo>
                  <a:pt x="0" y="1572398"/>
                </a:lnTo>
                <a:lnTo>
                  <a:pt x="0" y="0"/>
                </a:lnTo>
                <a:close/>
              </a:path>
            </a:pathLst>
          </a:custGeom>
          <a:blipFill>
            <a:blip r:embed="rId4"/>
            <a:stretch>
              <a:fillRect/>
            </a:stretch>
          </a:blipFill>
        </p:spPr>
      </p:sp>
      <p:sp>
        <p:nvSpPr>
          <p:cNvPr id="4" name="TextBox 4"/>
          <p:cNvSpPr txBox="1"/>
          <p:nvPr/>
        </p:nvSpPr>
        <p:spPr>
          <a:xfrm>
            <a:off x="7783940" y="358884"/>
            <a:ext cx="9180186" cy="1543050"/>
          </a:xfrm>
          <a:prstGeom prst="rect">
            <a:avLst/>
          </a:prstGeom>
        </p:spPr>
        <p:txBody>
          <a:bodyPr lIns="0" tIns="0" rIns="0" bIns="0" rtlCol="0" anchor="t">
            <a:spAutoFit/>
          </a:bodyPr>
          <a:lstStyle/>
          <a:p>
            <a:pPr marL="0" lvl="0" indent="0">
              <a:lnSpc>
                <a:spcPts val="12599"/>
              </a:lnSpc>
              <a:spcBef>
                <a:spcPct val="0"/>
              </a:spcBef>
            </a:pPr>
            <a:r>
              <a:rPr lang="en-US" sz="9000">
                <a:solidFill>
                  <a:srgbClr val="004CC0"/>
                </a:solidFill>
                <a:latin typeface="Nunito Sans Heavy"/>
              </a:rPr>
              <a:t>YOUR HELP</a:t>
            </a:r>
          </a:p>
        </p:txBody>
      </p:sp>
      <p:sp>
        <p:nvSpPr>
          <p:cNvPr id="5" name="TextBox 5"/>
          <p:cNvSpPr txBox="1"/>
          <p:nvPr/>
        </p:nvSpPr>
        <p:spPr>
          <a:xfrm>
            <a:off x="557232" y="-160706"/>
            <a:ext cx="7162786" cy="2132020"/>
          </a:xfrm>
          <a:prstGeom prst="rect">
            <a:avLst/>
          </a:prstGeom>
        </p:spPr>
        <p:txBody>
          <a:bodyPr lIns="0" tIns="0" rIns="0" bIns="0" rtlCol="0" anchor="t">
            <a:spAutoFit/>
          </a:bodyPr>
          <a:lstStyle/>
          <a:p>
            <a:pPr>
              <a:lnSpc>
                <a:spcPts val="17410"/>
              </a:lnSpc>
            </a:pPr>
            <a:r>
              <a:rPr lang="en-US" sz="12435">
                <a:solidFill>
                  <a:srgbClr val="004CC0"/>
                </a:solidFill>
                <a:latin typeface="Holiday"/>
              </a:rPr>
              <a:t>Why we need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5317" y="359904"/>
            <a:ext cx="1583318" cy="1572398"/>
          </a:xfrm>
          <a:custGeom>
            <a:avLst/>
            <a:gdLst/>
            <a:ahLst/>
            <a:cxnLst/>
            <a:rect l="l" t="t" r="r" b="b"/>
            <a:pathLst>
              <a:path w="1583318" h="1572398">
                <a:moveTo>
                  <a:pt x="0" y="0"/>
                </a:moveTo>
                <a:lnTo>
                  <a:pt x="1583317" y="0"/>
                </a:lnTo>
                <a:lnTo>
                  <a:pt x="1583317" y="1572398"/>
                </a:lnTo>
                <a:lnTo>
                  <a:pt x="0" y="1572398"/>
                </a:lnTo>
                <a:lnTo>
                  <a:pt x="0" y="0"/>
                </a:lnTo>
                <a:close/>
              </a:path>
            </a:pathLst>
          </a:custGeom>
          <a:blipFill>
            <a:blip r:embed="rId3"/>
            <a:stretch>
              <a:fillRect/>
            </a:stretch>
          </a:blipFill>
        </p:spPr>
      </p:sp>
      <p:sp>
        <p:nvSpPr>
          <p:cNvPr id="3" name="Freeform 3"/>
          <p:cNvSpPr/>
          <p:nvPr/>
        </p:nvSpPr>
        <p:spPr>
          <a:xfrm>
            <a:off x="300802" y="3347645"/>
            <a:ext cx="6289538" cy="6297748"/>
          </a:xfrm>
          <a:custGeom>
            <a:avLst/>
            <a:gdLst/>
            <a:ahLst/>
            <a:cxnLst/>
            <a:rect l="l" t="t" r="r" b="b"/>
            <a:pathLst>
              <a:path w="6289538" h="6297748">
                <a:moveTo>
                  <a:pt x="0" y="0"/>
                </a:moveTo>
                <a:lnTo>
                  <a:pt x="6289538" y="0"/>
                </a:lnTo>
                <a:lnTo>
                  <a:pt x="6289538" y="6297748"/>
                </a:lnTo>
                <a:lnTo>
                  <a:pt x="0" y="6297748"/>
                </a:lnTo>
                <a:lnTo>
                  <a:pt x="0" y="0"/>
                </a:lnTo>
                <a:close/>
              </a:path>
            </a:pathLst>
          </a:custGeom>
          <a:blipFill>
            <a:blip r:embed="rId4"/>
            <a:stretch>
              <a:fillRect/>
            </a:stretch>
          </a:blipFill>
        </p:spPr>
      </p:sp>
      <p:sp>
        <p:nvSpPr>
          <p:cNvPr id="4" name="Freeform 4"/>
          <p:cNvSpPr/>
          <p:nvPr/>
        </p:nvSpPr>
        <p:spPr>
          <a:xfrm>
            <a:off x="6130871" y="5582196"/>
            <a:ext cx="2240748" cy="4063197"/>
          </a:xfrm>
          <a:custGeom>
            <a:avLst/>
            <a:gdLst/>
            <a:ahLst/>
            <a:cxnLst/>
            <a:rect l="l" t="t" r="r" b="b"/>
            <a:pathLst>
              <a:path w="2240748" h="4063197">
                <a:moveTo>
                  <a:pt x="0" y="0"/>
                </a:moveTo>
                <a:lnTo>
                  <a:pt x="2240748" y="0"/>
                </a:lnTo>
                <a:lnTo>
                  <a:pt x="2240748" y="4063197"/>
                </a:lnTo>
                <a:lnTo>
                  <a:pt x="0" y="4063197"/>
                </a:lnTo>
                <a:lnTo>
                  <a:pt x="0" y="0"/>
                </a:lnTo>
                <a:close/>
              </a:path>
            </a:pathLst>
          </a:custGeom>
          <a:blipFill>
            <a:blip r:embed="rId5"/>
            <a:stretch>
              <a:fillRect l="-14735" r="-6190"/>
            </a:stretch>
          </a:blipFill>
        </p:spPr>
      </p:sp>
      <p:sp>
        <p:nvSpPr>
          <p:cNvPr id="5" name="Freeform 5"/>
          <p:cNvSpPr/>
          <p:nvPr/>
        </p:nvSpPr>
        <p:spPr>
          <a:xfrm>
            <a:off x="6130871" y="3347645"/>
            <a:ext cx="2240748" cy="2234551"/>
          </a:xfrm>
          <a:custGeom>
            <a:avLst/>
            <a:gdLst/>
            <a:ahLst/>
            <a:cxnLst/>
            <a:rect l="l" t="t" r="r" b="b"/>
            <a:pathLst>
              <a:path w="2240748" h="2234551">
                <a:moveTo>
                  <a:pt x="0" y="0"/>
                </a:moveTo>
                <a:lnTo>
                  <a:pt x="2240748" y="0"/>
                </a:lnTo>
                <a:lnTo>
                  <a:pt x="2240748" y="2234551"/>
                </a:lnTo>
                <a:lnTo>
                  <a:pt x="0" y="2234551"/>
                </a:lnTo>
                <a:lnTo>
                  <a:pt x="0" y="0"/>
                </a:lnTo>
                <a:close/>
              </a:path>
            </a:pathLst>
          </a:custGeom>
          <a:blipFill>
            <a:blip r:embed="rId6"/>
            <a:stretch>
              <a:fillRect t="-32171" r="-14307" b="-20660"/>
            </a:stretch>
          </a:blipFill>
        </p:spPr>
      </p:sp>
      <p:sp>
        <p:nvSpPr>
          <p:cNvPr id="6" name="TextBox 6"/>
          <p:cNvSpPr txBox="1"/>
          <p:nvPr/>
        </p:nvSpPr>
        <p:spPr>
          <a:xfrm>
            <a:off x="9745366" y="3790406"/>
            <a:ext cx="6886704" cy="5075783"/>
          </a:xfrm>
          <a:prstGeom prst="rect">
            <a:avLst/>
          </a:prstGeom>
        </p:spPr>
        <p:txBody>
          <a:bodyPr lIns="0" tIns="0" rIns="0" bIns="0" rtlCol="0" anchor="t">
            <a:spAutoFit/>
          </a:bodyPr>
          <a:lstStyle/>
          <a:p>
            <a:pPr>
              <a:lnSpc>
                <a:spcPts val="2924"/>
              </a:lnSpc>
            </a:pPr>
            <a:endParaRPr/>
          </a:p>
          <a:p>
            <a:pPr>
              <a:lnSpc>
                <a:spcPts val="2924"/>
              </a:lnSpc>
            </a:pPr>
            <a:r>
              <a:rPr lang="en-US" sz="2499">
                <a:solidFill>
                  <a:srgbClr val="000000"/>
                </a:solidFill>
                <a:latin typeface="Gordita"/>
              </a:rPr>
              <a:t>One way we have of raising money for Jeans for Genes is by simply wearing our jeans or some denim into school on a chosen day.</a:t>
            </a:r>
          </a:p>
          <a:p>
            <a:pPr>
              <a:lnSpc>
                <a:spcPts val="2924"/>
              </a:lnSpc>
            </a:pPr>
            <a:endParaRPr lang="en-US" sz="2499">
              <a:solidFill>
                <a:srgbClr val="000000"/>
              </a:solidFill>
              <a:latin typeface="Gordita"/>
            </a:endParaRPr>
          </a:p>
          <a:p>
            <a:pPr>
              <a:lnSpc>
                <a:spcPts val="2924"/>
              </a:lnSpc>
            </a:pPr>
            <a:r>
              <a:rPr lang="en-US" sz="2499">
                <a:solidFill>
                  <a:srgbClr val="000000"/>
                </a:solidFill>
                <a:latin typeface="Gordita"/>
              </a:rPr>
              <a:t>Simply bring £1 and all this money will help children all across the UK get access to the equipment, nurses and services that they need.</a:t>
            </a:r>
          </a:p>
          <a:p>
            <a:pPr>
              <a:lnSpc>
                <a:spcPts val="2924"/>
              </a:lnSpc>
            </a:pPr>
            <a:endParaRPr lang="en-US" sz="2499">
              <a:solidFill>
                <a:srgbClr val="000000"/>
              </a:solidFill>
              <a:latin typeface="Gordita"/>
            </a:endParaRPr>
          </a:p>
          <a:p>
            <a:pPr>
              <a:lnSpc>
                <a:spcPts val="2924"/>
              </a:lnSpc>
            </a:pPr>
            <a:r>
              <a:rPr lang="en-US" sz="2499">
                <a:solidFill>
                  <a:srgbClr val="000000"/>
                </a:solidFill>
                <a:latin typeface="Gordita"/>
              </a:rPr>
              <a:t>This is something EVERYONE can get involved with - students, teachers and Head Teachers alike!</a:t>
            </a:r>
          </a:p>
        </p:txBody>
      </p:sp>
      <p:sp>
        <p:nvSpPr>
          <p:cNvPr id="7" name="TextBox 7"/>
          <p:cNvSpPr txBox="1"/>
          <p:nvPr/>
        </p:nvSpPr>
        <p:spPr>
          <a:xfrm>
            <a:off x="8503530" y="646878"/>
            <a:ext cx="7162786" cy="2313674"/>
          </a:xfrm>
          <a:prstGeom prst="rect">
            <a:avLst/>
          </a:prstGeom>
        </p:spPr>
        <p:txBody>
          <a:bodyPr lIns="0" tIns="0" rIns="0" bIns="0" rtlCol="0" anchor="t">
            <a:spAutoFit/>
          </a:bodyPr>
          <a:lstStyle/>
          <a:p>
            <a:pPr>
              <a:lnSpc>
                <a:spcPts val="18949"/>
              </a:lnSpc>
            </a:pPr>
            <a:r>
              <a:rPr lang="en-US" sz="13535">
                <a:solidFill>
                  <a:srgbClr val="004CC0"/>
                </a:solidFill>
                <a:latin typeface="Holiday"/>
              </a:rPr>
              <a:t>Better </a:t>
            </a:r>
          </a:p>
        </p:txBody>
      </p:sp>
      <p:sp>
        <p:nvSpPr>
          <p:cNvPr id="8" name="TextBox 8"/>
          <p:cNvSpPr txBox="1"/>
          <p:nvPr/>
        </p:nvSpPr>
        <p:spPr>
          <a:xfrm>
            <a:off x="11661401" y="1417502"/>
            <a:ext cx="9180186" cy="1543050"/>
          </a:xfrm>
          <a:prstGeom prst="rect">
            <a:avLst/>
          </a:prstGeom>
        </p:spPr>
        <p:txBody>
          <a:bodyPr lIns="0" tIns="0" rIns="0" bIns="0" rtlCol="0" anchor="t">
            <a:spAutoFit/>
          </a:bodyPr>
          <a:lstStyle/>
          <a:p>
            <a:pPr marL="0" lvl="0" indent="0">
              <a:lnSpc>
                <a:spcPts val="12599"/>
              </a:lnSpc>
              <a:spcBef>
                <a:spcPct val="0"/>
              </a:spcBef>
            </a:pPr>
            <a:r>
              <a:rPr lang="en-US" sz="9000">
                <a:solidFill>
                  <a:srgbClr val="004CC0"/>
                </a:solidFill>
                <a:latin typeface="Nunito Sans Heavy"/>
              </a:rPr>
              <a:t>TOGETHER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20261" y="80506"/>
            <a:ext cx="18032667" cy="10143375"/>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3"/>
            <a:stretch>
              <a:fillRect/>
            </a:stretch>
          </a:blipFill>
        </p:spPr>
      </p:sp>
      <p:sp>
        <p:nvSpPr>
          <p:cNvPr id="3" name="Freeform 3"/>
          <p:cNvSpPr/>
          <p:nvPr/>
        </p:nvSpPr>
        <p:spPr>
          <a:xfrm>
            <a:off x="9144000" y="0"/>
            <a:ext cx="9252687" cy="10409273"/>
          </a:xfrm>
          <a:custGeom>
            <a:avLst/>
            <a:gdLst/>
            <a:ahLst/>
            <a:cxnLst/>
            <a:rect l="l" t="t" r="r" b="b"/>
            <a:pathLst>
              <a:path w="9252687" h="10409273">
                <a:moveTo>
                  <a:pt x="0" y="0"/>
                </a:moveTo>
                <a:lnTo>
                  <a:pt x="9252687" y="0"/>
                </a:lnTo>
                <a:lnTo>
                  <a:pt x="9252687" y="10409273"/>
                </a:lnTo>
                <a:lnTo>
                  <a:pt x="0" y="10409273"/>
                </a:lnTo>
                <a:lnTo>
                  <a:pt x="0" y="0"/>
                </a:lnTo>
                <a:close/>
              </a:path>
            </a:pathLst>
          </a:custGeom>
          <a:blipFill>
            <a:blip r:embed="rId4"/>
            <a:stretch>
              <a:fillRect/>
            </a:stretch>
          </a:blipFill>
        </p:spPr>
      </p:sp>
      <p:pic>
        <p:nvPicPr>
          <p:cNvPr id="4" name="Picture 4"/>
          <p:cNvPicPr>
            <a:picLocks noChangeAspect="1"/>
          </p:cNvPicPr>
          <p:nvPr/>
        </p:nvPicPr>
        <p:blipFill>
          <a:blip r:embed="rId5"/>
          <a:srcRect/>
          <a:stretch>
            <a:fillRect/>
          </a:stretch>
        </p:blipFill>
        <p:spPr>
          <a:xfrm>
            <a:off x="0" y="4831891"/>
            <a:ext cx="1562639" cy="1619315"/>
          </a:xfrm>
          <a:prstGeom prst="rect">
            <a:avLst/>
          </a:prstGeom>
        </p:spPr>
      </p:pic>
      <p:pic>
        <p:nvPicPr>
          <p:cNvPr id="5" name="Picture 5"/>
          <p:cNvPicPr>
            <a:picLocks noChangeAspect="1"/>
          </p:cNvPicPr>
          <p:nvPr/>
        </p:nvPicPr>
        <p:blipFill>
          <a:blip r:embed="rId5"/>
          <a:srcRect/>
          <a:stretch>
            <a:fillRect/>
          </a:stretch>
        </p:blipFill>
        <p:spPr>
          <a:xfrm>
            <a:off x="6196578" y="864018"/>
            <a:ext cx="829635" cy="859726"/>
          </a:xfrm>
          <a:prstGeom prst="rect">
            <a:avLst/>
          </a:prstGeom>
        </p:spPr>
      </p:pic>
      <p:pic>
        <p:nvPicPr>
          <p:cNvPr id="6" name="Picture 6"/>
          <p:cNvPicPr>
            <a:picLocks noChangeAspect="1"/>
          </p:cNvPicPr>
          <p:nvPr/>
        </p:nvPicPr>
        <p:blipFill>
          <a:blip r:embed="rId5"/>
          <a:srcRect/>
          <a:stretch>
            <a:fillRect/>
          </a:stretch>
        </p:blipFill>
        <p:spPr>
          <a:xfrm>
            <a:off x="6370770" y="8584258"/>
            <a:ext cx="1562639" cy="1619315"/>
          </a:xfrm>
          <a:prstGeom prst="rect">
            <a:avLst/>
          </a:prstGeom>
        </p:spPr>
      </p:pic>
      <p:pic>
        <p:nvPicPr>
          <p:cNvPr id="7" name="Picture 7"/>
          <p:cNvPicPr>
            <a:picLocks noChangeAspect="1"/>
          </p:cNvPicPr>
          <p:nvPr/>
        </p:nvPicPr>
        <p:blipFill>
          <a:blip r:embed="rId5"/>
          <a:srcRect/>
          <a:stretch>
            <a:fillRect/>
          </a:stretch>
        </p:blipFill>
        <p:spPr>
          <a:xfrm>
            <a:off x="9965213" y="4277846"/>
            <a:ext cx="1562639" cy="1619315"/>
          </a:xfrm>
          <a:prstGeom prst="rect">
            <a:avLst/>
          </a:prstGeom>
        </p:spPr>
      </p:pic>
      <p:pic>
        <p:nvPicPr>
          <p:cNvPr id="8" name="Picture 8"/>
          <p:cNvPicPr>
            <a:picLocks noChangeAspect="1"/>
          </p:cNvPicPr>
          <p:nvPr/>
        </p:nvPicPr>
        <p:blipFill>
          <a:blip r:embed="rId5"/>
          <a:srcRect/>
          <a:stretch>
            <a:fillRect/>
          </a:stretch>
        </p:blipFill>
        <p:spPr>
          <a:xfrm>
            <a:off x="16161791" y="309973"/>
            <a:ext cx="829635" cy="859726"/>
          </a:xfrm>
          <a:prstGeom prst="rect">
            <a:avLst/>
          </a:prstGeom>
        </p:spPr>
      </p:pic>
      <p:pic>
        <p:nvPicPr>
          <p:cNvPr id="9" name="Picture 9"/>
          <p:cNvPicPr>
            <a:picLocks noChangeAspect="1"/>
          </p:cNvPicPr>
          <p:nvPr/>
        </p:nvPicPr>
        <p:blipFill>
          <a:blip r:embed="rId5"/>
          <a:srcRect/>
          <a:stretch>
            <a:fillRect/>
          </a:stretch>
        </p:blipFill>
        <p:spPr>
          <a:xfrm>
            <a:off x="16335983" y="8030213"/>
            <a:ext cx="1562639" cy="16193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593973" cy="10793220"/>
          </a:xfrm>
          <a:custGeom>
            <a:avLst/>
            <a:gdLst/>
            <a:ahLst/>
            <a:cxnLst/>
            <a:rect l="l" t="t" r="r" b="b"/>
            <a:pathLst>
              <a:path w="9593973" h="10793220">
                <a:moveTo>
                  <a:pt x="0" y="0"/>
                </a:moveTo>
                <a:lnTo>
                  <a:pt x="9593973" y="0"/>
                </a:lnTo>
                <a:lnTo>
                  <a:pt x="9593973" y="10793220"/>
                </a:lnTo>
                <a:lnTo>
                  <a:pt x="0" y="10793220"/>
                </a:lnTo>
                <a:lnTo>
                  <a:pt x="0" y="0"/>
                </a:lnTo>
                <a:close/>
              </a:path>
            </a:pathLst>
          </a:custGeom>
          <a:blipFill>
            <a:blip r:embed="rId3"/>
            <a:stretch>
              <a:fillRect/>
            </a:stretch>
          </a:blipFill>
        </p:spPr>
      </p:sp>
      <p:sp>
        <p:nvSpPr>
          <p:cNvPr id="3" name="Freeform 3"/>
          <p:cNvSpPr/>
          <p:nvPr/>
        </p:nvSpPr>
        <p:spPr>
          <a:xfrm>
            <a:off x="9593973"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4"/>
            <a:stretch>
              <a:fillRect/>
            </a:stretch>
          </a:blipFill>
        </p:spPr>
      </p:sp>
      <p:pic>
        <p:nvPicPr>
          <p:cNvPr id="4" name="Picture 4"/>
          <p:cNvPicPr>
            <a:picLocks noChangeAspect="1"/>
          </p:cNvPicPr>
          <p:nvPr/>
        </p:nvPicPr>
        <p:blipFill>
          <a:blip r:embed="rId5"/>
          <a:srcRect/>
          <a:stretch>
            <a:fillRect/>
          </a:stretch>
        </p:blipFill>
        <p:spPr>
          <a:xfrm>
            <a:off x="0" y="4831891"/>
            <a:ext cx="1562639" cy="1619315"/>
          </a:xfrm>
          <a:prstGeom prst="rect">
            <a:avLst/>
          </a:prstGeom>
        </p:spPr>
      </p:pic>
      <p:pic>
        <p:nvPicPr>
          <p:cNvPr id="5" name="Picture 5"/>
          <p:cNvPicPr>
            <a:picLocks noChangeAspect="1"/>
          </p:cNvPicPr>
          <p:nvPr/>
        </p:nvPicPr>
        <p:blipFill>
          <a:blip r:embed="rId5"/>
          <a:srcRect/>
          <a:stretch>
            <a:fillRect/>
          </a:stretch>
        </p:blipFill>
        <p:spPr>
          <a:xfrm>
            <a:off x="6196578" y="864018"/>
            <a:ext cx="829635" cy="859726"/>
          </a:xfrm>
          <a:prstGeom prst="rect">
            <a:avLst/>
          </a:prstGeom>
        </p:spPr>
      </p:pic>
      <p:pic>
        <p:nvPicPr>
          <p:cNvPr id="6" name="Picture 6"/>
          <p:cNvPicPr>
            <a:picLocks noChangeAspect="1"/>
          </p:cNvPicPr>
          <p:nvPr/>
        </p:nvPicPr>
        <p:blipFill>
          <a:blip r:embed="rId5"/>
          <a:srcRect/>
          <a:stretch>
            <a:fillRect/>
          </a:stretch>
        </p:blipFill>
        <p:spPr>
          <a:xfrm>
            <a:off x="6370770" y="8584258"/>
            <a:ext cx="1562639" cy="1619315"/>
          </a:xfrm>
          <a:prstGeom prst="rect">
            <a:avLst/>
          </a:prstGeom>
        </p:spPr>
      </p:pic>
      <p:pic>
        <p:nvPicPr>
          <p:cNvPr id="7" name="Picture 7"/>
          <p:cNvPicPr>
            <a:picLocks noChangeAspect="1"/>
          </p:cNvPicPr>
          <p:nvPr/>
        </p:nvPicPr>
        <p:blipFill>
          <a:blip r:embed="rId5"/>
          <a:srcRect/>
          <a:stretch>
            <a:fillRect/>
          </a:stretch>
        </p:blipFill>
        <p:spPr>
          <a:xfrm>
            <a:off x="10042632" y="4441595"/>
            <a:ext cx="1562639" cy="1619315"/>
          </a:xfrm>
          <a:prstGeom prst="rect">
            <a:avLst/>
          </a:prstGeom>
        </p:spPr>
      </p:pic>
      <p:pic>
        <p:nvPicPr>
          <p:cNvPr id="8" name="Picture 8"/>
          <p:cNvPicPr>
            <a:picLocks noChangeAspect="1"/>
          </p:cNvPicPr>
          <p:nvPr/>
        </p:nvPicPr>
        <p:blipFill>
          <a:blip r:embed="rId5"/>
          <a:srcRect/>
          <a:stretch>
            <a:fillRect/>
          </a:stretch>
        </p:blipFill>
        <p:spPr>
          <a:xfrm>
            <a:off x="16239210" y="473723"/>
            <a:ext cx="829635" cy="859726"/>
          </a:xfrm>
          <a:prstGeom prst="rect">
            <a:avLst/>
          </a:prstGeom>
        </p:spPr>
      </p:pic>
      <p:pic>
        <p:nvPicPr>
          <p:cNvPr id="9" name="Picture 9"/>
          <p:cNvPicPr>
            <a:picLocks noChangeAspect="1"/>
          </p:cNvPicPr>
          <p:nvPr/>
        </p:nvPicPr>
        <p:blipFill>
          <a:blip r:embed="rId5"/>
          <a:srcRect/>
          <a:stretch>
            <a:fillRect/>
          </a:stretch>
        </p:blipFill>
        <p:spPr>
          <a:xfrm>
            <a:off x="16413402" y="8193962"/>
            <a:ext cx="1562639" cy="16193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5517" y="2650530"/>
            <a:ext cx="12001047" cy="6902331"/>
            <a:chOff x="0" y="0"/>
            <a:chExt cx="4121692" cy="2370566"/>
          </a:xfrm>
        </p:grpSpPr>
        <p:sp>
          <p:nvSpPr>
            <p:cNvPr id="3" name="Freeform 3"/>
            <p:cNvSpPr/>
            <p:nvPr/>
          </p:nvSpPr>
          <p:spPr>
            <a:xfrm>
              <a:off x="0" y="0"/>
              <a:ext cx="4121692" cy="2370567"/>
            </a:xfrm>
            <a:custGeom>
              <a:avLst/>
              <a:gdLst/>
              <a:ahLst/>
              <a:cxnLst/>
              <a:rect l="l" t="t" r="r" b="b"/>
              <a:pathLst>
                <a:path w="4121692" h="2370567">
                  <a:moveTo>
                    <a:pt x="3997232" y="2370567"/>
                  </a:moveTo>
                  <a:lnTo>
                    <a:pt x="124460" y="2370567"/>
                  </a:lnTo>
                  <a:cubicBezTo>
                    <a:pt x="55880" y="2370567"/>
                    <a:pt x="0" y="2314686"/>
                    <a:pt x="0" y="2246107"/>
                  </a:cubicBezTo>
                  <a:lnTo>
                    <a:pt x="0" y="124460"/>
                  </a:lnTo>
                  <a:cubicBezTo>
                    <a:pt x="0" y="55880"/>
                    <a:pt x="55880" y="0"/>
                    <a:pt x="124460" y="0"/>
                  </a:cubicBezTo>
                  <a:lnTo>
                    <a:pt x="3997232" y="0"/>
                  </a:lnTo>
                  <a:cubicBezTo>
                    <a:pt x="4065812" y="0"/>
                    <a:pt x="4121692" y="55880"/>
                    <a:pt x="4121692" y="124460"/>
                  </a:cubicBezTo>
                  <a:lnTo>
                    <a:pt x="4121692" y="2246107"/>
                  </a:lnTo>
                  <a:cubicBezTo>
                    <a:pt x="4121692" y="2314687"/>
                    <a:pt x="4065812" y="2370567"/>
                    <a:pt x="3997232" y="2370567"/>
                  </a:cubicBezTo>
                  <a:close/>
                </a:path>
              </a:pathLst>
            </a:custGeom>
            <a:solidFill>
              <a:srgbClr val="FFFFFF"/>
            </a:solidFill>
          </p:spPr>
        </p:sp>
      </p:grpSp>
      <p:sp>
        <p:nvSpPr>
          <p:cNvPr id="4" name="Freeform 4"/>
          <p:cNvSpPr/>
          <p:nvPr/>
        </p:nvSpPr>
        <p:spPr>
          <a:xfrm>
            <a:off x="519578" y="225769"/>
            <a:ext cx="1822496" cy="1605863"/>
          </a:xfrm>
          <a:custGeom>
            <a:avLst/>
            <a:gdLst/>
            <a:ahLst/>
            <a:cxnLst/>
            <a:rect l="l" t="t" r="r" b="b"/>
            <a:pathLst>
              <a:path w="1822496" h="1605863">
                <a:moveTo>
                  <a:pt x="0" y="0"/>
                </a:moveTo>
                <a:lnTo>
                  <a:pt x="1822496" y="0"/>
                </a:lnTo>
                <a:lnTo>
                  <a:pt x="1822496" y="1605862"/>
                </a:lnTo>
                <a:lnTo>
                  <a:pt x="0" y="1605862"/>
                </a:lnTo>
                <a:lnTo>
                  <a:pt x="0" y="0"/>
                </a:lnTo>
                <a:close/>
              </a:path>
            </a:pathLst>
          </a:custGeom>
          <a:blipFill>
            <a:blip r:embed="rId3"/>
            <a:stretch>
              <a:fillRect/>
            </a:stretch>
          </a:blipFill>
        </p:spPr>
      </p:sp>
      <p:sp>
        <p:nvSpPr>
          <p:cNvPr id="5" name="Freeform 5"/>
          <p:cNvSpPr/>
          <p:nvPr/>
        </p:nvSpPr>
        <p:spPr>
          <a:xfrm>
            <a:off x="5248813" y="4392406"/>
            <a:ext cx="1387810" cy="2057400"/>
          </a:xfrm>
          <a:custGeom>
            <a:avLst/>
            <a:gdLst/>
            <a:ahLst/>
            <a:cxnLst/>
            <a:rect l="l" t="t" r="r" b="b"/>
            <a:pathLst>
              <a:path w="1387810" h="2057400">
                <a:moveTo>
                  <a:pt x="0" y="0"/>
                </a:moveTo>
                <a:lnTo>
                  <a:pt x="1387810" y="0"/>
                </a:lnTo>
                <a:lnTo>
                  <a:pt x="1387810"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90225" y="5308964"/>
            <a:ext cx="2022526" cy="1800048"/>
          </a:xfrm>
          <a:custGeom>
            <a:avLst/>
            <a:gdLst/>
            <a:ahLst/>
            <a:cxnLst/>
            <a:rect l="l" t="t" r="r" b="b"/>
            <a:pathLst>
              <a:path w="2022526" h="1800048">
                <a:moveTo>
                  <a:pt x="0" y="0"/>
                </a:moveTo>
                <a:lnTo>
                  <a:pt x="2022525" y="0"/>
                </a:lnTo>
                <a:lnTo>
                  <a:pt x="2022525" y="1800048"/>
                </a:lnTo>
                <a:lnTo>
                  <a:pt x="0" y="18000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120733" y="4990826"/>
            <a:ext cx="1159835" cy="1310548"/>
          </a:xfrm>
          <a:custGeom>
            <a:avLst/>
            <a:gdLst/>
            <a:ahLst/>
            <a:cxnLst/>
            <a:rect l="l" t="t" r="r" b="b"/>
            <a:pathLst>
              <a:path w="1159835" h="1310548">
                <a:moveTo>
                  <a:pt x="0" y="0"/>
                </a:moveTo>
                <a:lnTo>
                  <a:pt x="1159835" y="0"/>
                </a:lnTo>
                <a:lnTo>
                  <a:pt x="1159835" y="1310548"/>
                </a:lnTo>
                <a:lnTo>
                  <a:pt x="0" y="13105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7958009" y="5074298"/>
            <a:ext cx="1362704" cy="1286052"/>
          </a:xfrm>
          <a:custGeom>
            <a:avLst/>
            <a:gdLst/>
            <a:ahLst/>
            <a:cxnLst/>
            <a:rect l="l" t="t" r="r" b="b"/>
            <a:pathLst>
              <a:path w="1362704" h="1286052">
                <a:moveTo>
                  <a:pt x="0" y="0"/>
                </a:moveTo>
                <a:lnTo>
                  <a:pt x="1362705" y="0"/>
                </a:lnTo>
                <a:lnTo>
                  <a:pt x="1362705" y="1286052"/>
                </a:lnTo>
                <a:lnTo>
                  <a:pt x="0" y="12860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9153100" y="4990826"/>
            <a:ext cx="1918773" cy="1369524"/>
          </a:xfrm>
          <a:custGeom>
            <a:avLst/>
            <a:gdLst/>
            <a:ahLst/>
            <a:cxnLst/>
            <a:rect l="l" t="t" r="r" b="b"/>
            <a:pathLst>
              <a:path w="1918773" h="1369524">
                <a:moveTo>
                  <a:pt x="0" y="0"/>
                </a:moveTo>
                <a:lnTo>
                  <a:pt x="1918773" y="0"/>
                </a:lnTo>
                <a:lnTo>
                  <a:pt x="1918773" y="1369524"/>
                </a:lnTo>
                <a:lnTo>
                  <a:pt x="0" y="13695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564454" y="4182324"/>
            <a:ext cx="1874067" cy="1068576"/>
          </a:xfrm>
          <a:custGeom>
            <a:avLst/>
            <a:gdLst/>
            <a:ahLst/>
            <a:cxnLst/>
            <a:rect l="l" t="t" r="r" b="b"/>
            <a:pathLst>
              <a:path w="1874067" h="1068576">
                <a:moveTo>
                  <a:pt x="0" y="0"/>
                </a:moveTo>
                <a:lnTo>
                  <a:pt x="1874067" y="0"/>
                </a:lnTo>
                <a:lnTo>
                  <a:pt x="1874067" y="1068576"/>
                </a:lnTo>
                <a:lnTo>
                  <a:pt x="0" y="1068576"/>
                </a:lnTo>
                <a:lnTo>
                  <a:pt x="0" y="0"/>
                </a:lnTo>
                <a:close/>
              </a:path>
            </a:pathLst>
          </a:custGeom>
          <a:blipFill>
            <a:blip r:embed="rId14">
              <a:extLst>
                <a:ext uri="{96DAC541-7B7A-43D3-8B79-37D633B846F1}">
                  <asvg:svgBlip xmlns:asvg="http://schemas.microsoft.com/office/drawing/2016/SVG/main" r:embed="rId15"/>
                </a:ext>
              </a:extLst>
            </a:blip>
            <a:stretch>
              <a:fillRect t="-800" b="-78845"/>
            </a:stretch>
          </a:blipFill>
        </p:spPr>
      </p:sp>
      <p:sp>
        <p:nvSpPr>
          <p:cNvPr id="11" name="TextBox 11"/>
          <p:cNvSpPr txBox="1"/>
          <p:nvPr/>
        </p:nvSpPr>
        <p:spPr>
          <a:xfrm>
            <a:off x="9873234" y="1375864"/>
            <a:ext cx="9180186" cy="1543050"/>
          </a:xfrm>
          <a:prstGeom prst="rect">
            <a:avLst/>
          </a:prstGeom>
        </p:spPr>
        <p:txBody>
          <a:bodyPr lIns="0" tIns="0" rIns="0" bIns="0" rtlCol="0" anchor="t">
            <a:spAutoFit/>
          </a:bodyPr>
          <a:lstStyle/>
          <a:p>
            <a:pPr marL="0" lvl="0" indent="0">
              <a:lnSpc>
                <a:spcPts val="12599"/>
              </a:lnSpc>
              <a:spcBef>
                <a:spcPct val="0"/>
              </a:spcBef>
            </a:pPr>
            <a:r>
              <a:rPr lang="en-US" sz="9000">
                <a:solidFill>
                  <a:srgbClr val="F0CA2B"/>
                </a:solidFill>
                <a:latin typeface="Nunito Sans Heavy"/>
              </a:rPr>
              <a:t>IDEAS</a:t>
            </a:r>
          </a:p>
        </p:txBody>
      </p:sp>
      <p:sp>
        <p:nvSpPr>
          <p:cNvPr id="12" name="Freeform 12"/>
          <p:cNvSpPr/>
          <p:nvPr/>
        </p:nvSpPr>
        <p:spPr>
          <a:xfrm>
            <a:off x="16026464" y="516457"/>
            <a:ext cx="1324308" cy="1315175"/>
          </a:xfrm>
          <a:custGeom>
            <a:avLst/>
            <a:gdLst/>
            <a:ahLst/>
            <a:cxnLst/>
            <a:rect l="l" t="t" r="r" b="b"/>
            <a:pathLst>
              <a:path w="1324308" h="1315175">
                <a:moveTo>
                  <a:pt x="0" y="0"/>
                </a:moveTo>
                <a:lnTo>
                  <a:pt x="1324308" y="0"/>
                </a:lnTo>
                <a:lnTo>
                  <a:pt x="1324308" y="1315174"/>
                </a:lnTo>
                <a:lnTo>
                  <a:pt x="0" y="1315174"/>
                </a:lnTo>
                <a:lnTo>
                  <a:pt x="0" y="0"/>
                </a:lnTo>
                <a:close/>
              </a:path>
            </a:pathLst>
          </a:custGeom>
          <a:blipFill>
            <a:blip r:embed="rId16"/>
            <a:stretch>
              <a:fillRect/>
            </a:stretch>
          </a:blipFill>
        </p:spPr>
      </p:sp>
      <p:sp>
        <p:nvSpPr>
          <p:cNvPr id="13" name="Freeform 13"/>
          <p:cNvSpPr/>
          <p:nvPr/>
        </p:nvSpPr>
        <p:spPr>
          <a:xfrm>
            <a:off x="9036260" y="1547314"/>
            <a:ext cx="13266350" cy="8844233"/>
          </a:xfrm>
          <a:custGeom>
            <a:avLst/>
            <a:gdLst/>
            <a:ahLst/>
            <a:cxnLst/>
            <a:rect l="l" t="t" r="r" b="b"/>
            <a:pathLst>
              <a:path w="13266350" h="8844233">
                <a:moveTo>
                  <a:pt x="0" y="0"/>
                </a:moveTo>
                <a:lnTo>
                  <a:pt x="13266350" y="0"/>
                </a:lnTo>
                <a:lnTo>
                  <a:pt x="13266350" y="8844233"/>
                </a:lnTo>
                <a:lnTo>
                  <a:pt x="0" y="8844233"/>
                </a:lnTo>
                <a:lnTo>
                  <a:pt x="0" y="0"/>
                </a:lnTo>
                <a:close/>
              </a:path>
            </a:pathLst>
          </a:custGeom>
          <a:blipFill>
            <a:blip r:embed="rId17"/>
            <a:stretch>
              <a:fillRect/>
            </a:stretch>
          </a:blipFill>
        </p:spPr>
      </p:sp>
      <p:sp>
        <p:nvSpPr>
          <p:cNvPr id="14" name="TextBox 14"/>
          <p:cNvSpPr txBox="1"/>
          <p:nvPr/>
        </p:nvSpPr>
        <p:spPr>
          <a:xfrm>
            <a:off x="961033" y="771525"/>
            <a:ext cx="9524054" cy="2313674"/>
          </a:xfrm>
          <a:prstGeom prst="rect">
            <a:avLst/>
          </a:prstGeom>
        </p:spPr>
        <p:txBody>
          <a:bodyPr lIns="0" tIns="0" rIns="0" bIns="0" rtlCol="0" anchor="t">
            <a:spAutoFit/>
          </a:bodyPr>
          <a:lstStyle/>
          <a:p>
            <a:pPr>
              <a:lnSpc>
                <a:spcPts val="18949"/>
              </a:lnSpc>
            </a:pPr>
            <a:r>
              <a:rPr lang="en-US" sz="13535">
                <a:solidFill>
                  <a:srgbClr val="F0CA2B"/>
                </a:solidFill>
                <a:latin typeface="Holiday"/>
              </a:rPr>
              <a:t>other fundraising</a:t>
            </a:r>
          </a:p>
        </p:txBody>
      </p:sp>
      <p:sp>
        <p:nvSpPr>
          <p:cNvPr id="15" name="TextBox 15"/>
          <p:cNvSpPr txBox="1"/>
          <p:nvPr/>
        </p:nvSpPr>
        <p:spPr>
          <a:xfrm>
            <a:off x="1430826" y="7421043"/>
            <a:ext cx="2306797" cy="1047601"/>
          </a:xfrm>
          <a:prstGeom prst="rect">
            <a:avLst/>
          </a:prstGeom>
        </p:spPr>
        <p:txBody>
          <a:bodyPr lIns="0" tIns="0" rIns="0" bIns="0" rtlCol="0" anchor="t">
            <a:spAutoFit/>
          </a:bodyPr>
          <a:lstStyle/>
          <a:p>
            <a:pPr algn="ctr">
              <a:lnSpc>
                <a:spcPts val="4200"/>
              </a:lnSpc>
            </a:pPr>
            <a:r>
              <a:rPr lang="en-US" sz="3000">
                <a:solidFill>
                  <a:srgbClr val="004CC0"/>
                </a:solidFill>
                <a:latin typeface="Nunito Sans Heavy"/>
              </a:rPr>
              <a:t>DANCE IN</a:t>
            </a:r>
          </a:p>
          <a:p>
            <a:pPr marL="0" lvl="0" indent="0" algn="ctr">
              <a:lnSpc>
                <a:spcPts val="4200"/>
              </a:lnSpc>
              <a:spcBef>
                <a:spcPct val="0"/>
              </a:spcBef>
            </a:pPr>
            <a:r>
              <a:rPr lang="en-US" sz="3000">
                <a:solidFill>
                  <a:srgbClr val="004CC0"/>
                </a:solidFill>
                <a:latin typeface="Nunito Sans Heavy"/>
              </a:rPr>
              <a:t>DENIM</a:t>
            </a:r>
          </a:p>
        </p:txBody>
      </p:sp>
      <p:sp>
        <p:nvSpPr>
          <p:cNvPr id="16" name="TextBox 16"/>
          <p:cNvSpPr txBox="1"/>
          <p:nvPr/>
        </p:nvSpPr>
        <p:spPr>
          <a:xfrm>
            <a:off x="4704020" y="7361832"/>
            <a:ext cx="3065415" cy="1047750"/>
          </a:xfrm>
          <a:prstGeom prst="rect">
            <a:avLst/>
          </a:prstGeom>
        </p:spPr>
        <p:txBody>
          <a:bodyPr lIns="0" tIns="0" rIns="0" bIns="0" rtlCol="0" anchor="t">
            <a:spAutoFit/>
          </a:bodyPr>
          <a:lstStyle/>
          <a:p>
            <a:pPr algn="ctr">
              <a:lnSpc>
                <a:spcPts val="4200"/>
              </a:lnSpc>
            </a:pPr>
            <a:r>
              <a:rPr lang="en-US" sz="3000">
                <a:solidFill>
                  <a:srgbClr val="004CC0"/>
                </a:solidFill>
                <a:latin typeface="Nunito Sans Heavy"/>
              </a:rPr>
              <a:t>BAKE A</a:t>
            </a:r>
          </a:p>
          <a:p>
            <a:pPr marL="0" lvl="0" indent="0" algn="ctr">
              <a:lnSpc>
                <a:spcPts val="4200"/>
              </a:lnSpc>
              <a:spcBef>
                <a:spcPct val="0"/>
              </a:spcBef>
            </a:pPr>
            <a:r>
              <a:rPr lang="en-US" sz="3000">
                <a:solidFill>
                  <a:srgbClr val="004CC0"/>
                </a:solidFill>
                <a:latin typeface="Nunito Sans Heavy"/>
              </a:rPr>
              <a:t>DIFFERENCE</a:t>
            </a:r>
          </a:p>
        </p:txBody>
      </p:sp>
      <p:sp>
        <p:nvSpPr>
          <p:cNvPr id="17" name="TextBox 17"/>
          <p:cNvSpPr txBox="1"/>
          <p:nvPr/>
        </p:nvSpPr>
        <p:spPr>
          <a:xfrm>
            <a:off x="8427878" y="7361832"/>
            <a:ext cx="4114419" cy="1581150"/>
          </a:xfrm>
          <a:prstGeom prst="rect">
            <a:avLst/>
          </a:prstGeom>
        </p:spPr>
        <p:txBody>
          <a:bodyPr lIns="0" tIns="0" rIns="0" bIns="0" rtlCol="0" anchor="t">
            <a:spAutoFit/>
          </a:bodyPr>
          <a:lstStyle/>
          <a:p>
            <a:pPr algn="ctr">
              <a:lnSpc>
                <a:spcPts val="4200"/>
              </a:lnSpc>
            </a:pPr>
            <a:r>
              <a:rPr lang="en-US" sz="3000">
                <a:solidFill>
                  <a:srgbClr val="004CC0"/>
                </a:solidFill>
                <a:latin typeface="Nunito Sans Heavy"/>
              </a:rPr>
              <a:t>SPONSORED SKIP/SWIM/SILENCE</a:t>
            </a:r>
          </a:p>
          <a:p>
            <a:pPr marL="0" lvl="0" indent="0" algn="ctr">
              <a:lnSpc>
                <a:spcPts val="4200"/>
              </a:lnSpc>
              <a:spcBef>
                <a:spcPct val="0"/>
              </a:spcBef>
            </a:pPr>
            <a:r>
              <a:rPr lang="en-US" sz="3000">
                <a:solidFill>
                  <a:srgbClr val="004CC0"/>
                </a:solidFill>
                <a:latin typeface="Nunito Sans Heavy"/>
              </a:rPr>
              <a:t>EVENT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4568001154E947AA73DD086F70F1D5" ma:contentTypeVersion="16" ma:contentTypeDescription="Create a new document." ma:contentTypeScope="" ma:versionID="d33b830e52068cea60547b6175113241">
  <xsd:schema xmlns:xsd="http://www.w3.org/2001/XMLSchema" xmlns:xs="http://www.w3.org/2001/XMLSchema" xmlns:p="http://schemas.microsoft.com/office/2006/metadata/properties" xmlns:ns2="a3c376c1-fe86-4e8b-a371-d9372e03268c" xmlns:ns3="3681c645-2beb-4fd3-920c-ba1d1ad5d5a8" targetNamespace="http://schemas.microsoft.com/office/2006/metadata/properties" ma:root="true" ma:fieldsID="d7f9f05d186f94dd84e1607d3cf895ea" ns2:_="" ns3:_="">
    <xsd:import namespace="a3c376c1-fe86-4e8b-a371-d9372e03268c"/>
    <xsd:import namespace="3681c645-2beb-4fd3-920c-ba1d1ad5d5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c376c1-fe86-4e8b-a371-d9372e0326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70a186e-954b-45dd-9616-e1922f7de65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681c645-2beb-4fd3-920c-ba1d1ad5d5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1d7339-3ac0-455f-b23e-0c14ca341b99}" ma:internalName="TaxCatchAll" ma:showField="CatchAllData" ma:web="3681c645-2beb-4fd3-920c-ba1d1ad5d5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A8C8CB-151C-44F5-9444-E30804F93FFA}">
  <ds:schemaRefs>
    <ds:schemaRef ds:uri="http://schemas.microsoft.com/sharepoint/v3/contenttype/forms"/>
  </ds:schemaRefs>
</ds:datastoreItem>
</file>

<file path=customXml/itemProps2.xml><?xml version="1.0" encoding="utf-8"?>
<ds:datastoreItem xmlns:ds="http://schemas.openxmlformats.org/officeDocument/2006/customXml" ds:itemID="{5553C7EA-BD40-4BDA-BAF1-56C3A45052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c376c1-fe86-4e8b-a371-d9372e03268c"/>
    <ds:schemaRef ds:uri="3681c645-2beb-4fd3-920c-ba1d1ad5d5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1181</Words>
  <Application>Microsoft Office PowerPoint</Application>
  <PresentationFormat>Custom</PresentationFormat>
  <Paragraphs>119</Paragraphs>
  <Slides>12</Slides>
  <Notes>11</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Secondary School Presentation 2023</dc:title>
  <cp:lastModifiedBy>Adelle Scott</cp:lastModifiedBy>
  <cp:revision>3</cp:revision>
  <dcterms:created xsi:type="dcterms:W3CDTF">2006-08-16T00:00:00Z</dcterms:created>
  <dcterms:modified xsi:type="dcterms:W3CDTF">2023-06-28T14:01:48Z</dcterms:modified>
  <dc:identifier>DAFnBvGRr_o</dc:identifier>
</cp:coreProperties>
</file>